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tiff" ContentType="image/tiff"/>
  <Default Extension="rels" ContentType="application/vnd.openxmlformats-package.relationships+xml"/>
  <Default Extension="wdp" ContentType="image/vnd.ms-photo"/>
  <Default Extension="png" ContentType="image/pn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0" r:id="rId4"/>
  </p:sldMasterIdLst>
  <p:notesMasterIdLst>
    <p:notesMasterId r:id="rId59"/>
  </p:notesMasterIdLst>
  <p:handoutMasterIdLst>
    <p:handoutMasterId r:id="rId60"/>
  </p:handoutMasterIdLst>
  <p:sldIdLst>
    <p:sldId id="257" r:id="rId5"/>
    <p:sldId id="338" r:id="rId6"/>
    <p:sldId id="483" r:id="rId7"/>
    <p:sldId id="406" r:id="rId8"/>
    <p:sldId id="336" r:id="rId9"/>
    <p:sldId id="407" r:id="rId10"/>
    <p:sldId id="341" r:id="rId11"/>
    <p:sldId id="484" r:id="rId12"/>
    <p:sldId id="524" r:id="rId13"/>
    <p:sldId id="486" r:id="rId14"/>
    <p:sldId id="353" r:id="rId15"/>
    <p:sldId id="354" r:id="rId16"/>
    <p:sldId id="355" r:id="rId17"/>
    <p:sldId id="356" r:id="rId18"/>
    <p:sldId id="358" r:id="rId19"/>
    <p:sldId id="360" r:id="rId20"/>
    <p:sldId id="363" r:id="rId21"/>
    <p:sldId id="364" r:id="rId22"/>
    <p:sldId id="367" r:id="rId23"/>
    <p:sldId id="368" r:id="rId24"/>
    <p:sldId id="409" r:id="rId25"/>
    <p:sldId id="410" r:id="rId26"/>
    <p:sldId id="487" r:id="rId27"/>
    <p:sldId id="497" r:id="rId28"/>
    <p:sldId id="425" r:id="rId29"/>
    <p:sldId id="474" r:id="rId30"/>
    <p:sldId id="488" r:id="rId31"/>
    <p:sldId id="528" r:id="rId32"/>
    <p:sldId id="419" r:id="rId33"/>
    <p:sldId id="411" r:id="rId34"/>
    <p:sldId id="412" r:id="rId35"/>
    <p:sldId id="413" r:id="rId36"/>
    <p:sldId id="414" r:id="rId37"/>
    <p:sldId id="415" r:id="rId38"/>
    <p:sldId id="418" r:id="rId39"/>
    <p:sldId id="529" r:id="rId40"/>
    <p:sldId id="421" r:id="rId41"/>
    <p:sldId id="423" r:id="rId42"/>
    <p:sldId id="420" r:id="rId43"/>
    <p:sldId id="494" r:id="rId44"/>
    <p:sldId id="432" r:id="rId45"/>
    <p:sldId id="417" r:id="rId46"/>
    <p:sldId id="475" r:id="rId47"/>
    <p:sldId id="461" r:id="rId48"/>
    <p:sldId id="530" r:id="rId49"/>
    <p:sldId id="428" r:id="rId50"/>
    <p:sldId id="429" r:id="rId51"/>
    <p:sldId id="535" r:id="rId52"/>
    <p:sldId id="536" r:id="rId53"/>
    <p:sldId id="433" r:id="rId54"/>
    <p:sldId id="489" r:id="rId55"/>
    <p:sldId id="472" r:id="rId56"/>
    <p:sldId id="467" r:id="rId57"/>
    <p:sldId id="493" r:id="rId58"/>
  </p:sldIdLst>
  <p:sldSz cx="12192000" cy="6858000"/>
  <p:notesSz cx="6858000" cy="9144000"/>
  <p:defaultTextStyle>
    <a:defPPr rtl="0"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A2FCE50F-360B-924C-B478-BABE53DF9A4D}">
          <p14:sldIdLst>
            <p14:sldId id="257"/>
            <p14:sldId id="338"/>
            <p14:sldId id="483"/>
            <p14:sldId id="406"/>
            <p14:sldId id="336"/>
            <p14:sldId id="407"/>
            <p14:sldId id="341"/>
            <p14:sldId id="484"/>
            <p14:sldId id="524"/>
            <p14:sldId id="486"/>
            <p14:sldId id="353"/>
            <p14:sldId id="354"/>
            <p14:sldId id="355"/>
            <p14:sldId id="356"/>
            <p14:sldId id="358"/>
            <p14:sldId id="360"/>
            <p14:sldId id="363"/>
            <p14:sldId id="364"/>
            <p14:sldId id="367"/>
            <p14:sldId id="368"/>
            <p14:sldId id="409"/>
            <p14:sldId id="410"/>
            <p14:sldId id="487"/>
            <p14:sldId id="497"/>
            <p14:sldId id="425"/>
            <p14:sldId id="474"/>
            <p14:sldId id="488"/>
            <p14:sldId id="528"/>
            <p14:sldId id="419"/>
            <p14:sldId id="411"/>
            <p14:sldId id="412"/>
            <p14:sldId id="413"/>
            <p14:sldId id="414"/>
            <p14:sldId id="415"/>
            <p14:sldId id="418"/>
            <p14:sldId id="529"/>
            <p14:sldId id="421"/>
            <p14:sldId id="423"/>
            <p14:sldId id="420"/>
            <p14:sldId id="494"/>
            <p14:sldId id="432"/>
            <p14:sldId id="417"/>
            <p14:sldId id="475"/>
            <p14:sldId id="461"/>
            <p14:sldId id="530"/>
            <p14:sldId id="428"/>
            <p14:sldId id="429"/>
            <p14:sldId id="535"/>
            <p14:sldId id="536"/>
            <p14:sldId id="433"/>
            <p14:sldId id="489"/>
            <p14:sldId id="472"/>
            <p14:sldId id="467"/>
            <p14:sldId id="493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5854" autoAdjust="0"/>
    <p:restoredTop sz="86391"/>
  </p:normalViewPr>
  <p:slideViewPr>
    <p:cSldViewPr snapToGrid="0">
      <p:cViewPr>
        <p:scale>
          <a:sx n="126" d="100"/>
          <a:sy n="126" d="100"/>
        </p:scale>
        <p:origin x="600" y="256"/>
      </p:cViewPr>
      <p:guideLst/>
    </p:cSldViewPr>
  </p:slideViewPr>
  <p:outlineViewPr>
    <p:cViewPr>
      <p:scale>
        <a:sx n="33" d="100"/>
        <a:sy n="33" d="100"/>
      </p:scale>
      <p:origin x="0" y="-14984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93" d="100"/>
        <a:sy n="93" d="100"/>
      </p:scale>
      <p:origin x="0" y="0"/>
    </p:cViewPr>
  </p:sorterViewPr>
  <p:notesViewPr>
    <p:cSldViewPr snapToGrid="0" showGuides="1">
      <p:cViewPr varScale="1">
        <p:scale>
          <a:sx n="91" d="100"/>
          <a:sy n="91" d="100"/>
        </p:scale>
        <p:origin x="3000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63" Type="http://schemas.openxmlformats.org/officeDocument/2006/relationships/theme" Target="theme/theme1.xml"/><Relationship Id="rId64" Type="http://schemas.openxmlformats.org/officeDocument/2006/relationships/tableStyles" Target="tableStyles.xml"/><Relationship Id="rId50" Type="http://schemas.openxmlformats.org/officeDocument/2006/relationships/slide" Target="slides/slide46.xml"/><Relationship Id="rId51" Type="http://schemas.openxmlformats.org/officeDocument/2006/relationships/slide" Target="slides/slide47.xml"/><Relationship Id="rId52" Type="http://schemas.openxmlformats.org/officeDocument/2006/relationships/slide" Target="slides/slide48.xml"/><Relationship Id="rId53" Type="http://schemas.openxmlformats.org/officeDocument/2006/relationships/slide" Target="slides/slide49.xml"/><Relationship Id="rId54" Type="http://schemas.openxmlformats.org/officeDocument/2006/relationships/slide" Target="slides/slide50.xml"/><Relationship Id="rId55" Type="http://schemas.openxmlformats.org/officeDocument/2006/relationships/slide" Target="slides/slide51.xml"/><Relationship Id="rId56" Type="http://schemas.openxmlformats.org/officeDocument/2006/relationships/slide" Target="slides/slide52.xml"/><Relationship Id="rId57" Type="http://schemas.openxmlformats.org/officeDocument/2006/relationships/slide" Target="slides/slide53.xml"/><Relationship Id="rId58" Type="http://schemas.openxmlformats.org/officeDocument/2006/relationships/slide" Target="slides/slide54.xml"/><Relationship Id="rId59" Type="http://schemas.openxmlformats.org/officeDocument/2006/relationships/notesMaster" Target="notesMasters/notesMaster1.xml"/><Relationship Id="rId40" Type="http://schemas.openxmlformats.org/officeDocument/2006/relationships/slide" Target="slides/slide36.xml"/><Relationship Id="rId41" Type="http://schemas.openxmlformats.org/officeDocument/2006/relationships/slide" Target="slides/slide37.xml"/><Relationship Id="rId42" Type="http://schemas.openxmlformats.org/officeDocument/2006/relationships/slide" Target="slides/slide38.xml"/><Relationship Id="rId43" Type="http://schemas.openxmlformats.org/officeDocument/2006/relationships/slide" Target="slides/slide39.xml"/><Relationship Id="rId44" Type="http://schemas.openxmlformats.org/officeDocument/2006/relationships/slide" Target="slides/slide40.xml"/><Relationship Id="rId45" Type="http://schemas.openxmlformats.org/officeDocument/2006/relationships/slide" Target="slides/slide41.xml"/><Relationship Id="rId46" Type="http://schemas.openxmlformats.org/officeDocument/2006/relationships/slide" Target="slides/slide42.xml"/><Relationship Id="rId47" Type="http://schemas.openxmlformats.org/officeDocument/2006/relationships/slide" Target="slides/slide43.xml"/><Relationship Id="rId48" Type="http://schemas.openxmlformats.org/officeDocument/2006/relationships/slide" Target="slides/slide44.xml"/><Relationship Id="rId49" Type="http://schemas.openxmlformats.org/officeDocument/2006/relationships/slide" Target="slides/slide45.xml"/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30" Type="http://schemas.openxmlformats.org/officeDocument/2006/relationships/slide" Target="slides/slide26.xml"/><Relationship Id="rId31" Type="http://schemas.openxmlformats.org/officeDocument/2006/relationships/slide" Target="slides/slide27.xml"/><Relationship Id="rId32" Type="http://schemas.openxmlformats.org/officeDocument/2006/relationships/slide" Target="slides/slide28.xml"/><Relationship Id="rId33" Type="http://schemas.openxmlformats.org/officeDocument/2006/relationships/slide" Target="slides/slide29.xml"/><Relationship Id="rId34" Type="http://schemas.openxmlformats.org/officeDocument/2006/relationships/slide" Target="slides/slide30.xml"/><Relationship Id="rId35" Type="http://schemas.openxmlformats.org/officeDocument/2006/relationships/slide" Target="slides/slide31.xml"/><Relationship Id="rId36" Type="http://schemas.openxmlformats.org/officeDocument/2006/relationships/slide" Target="slides/slide32.xml"/><Relationship Id="rId37" Type="http://schemas.openxmlformats.org/officeDocument/2006/relationships/slide" Target="slides/slide33.xml"/><Relationship Id="rId38" Type="http://schemas.openxmlformats.org/officeDocument/2006/relationships/slide" Target="slides/slide34.xml"/><Relationship Id="rId39" Type="http://schemas.openxmlformats.org/officeDocument/2006/relationships/slide" Target="slides/slide35.xml"/><Relationship Id="rId20" Type="http://schemas.openxmlformats.org/officeDocument/2006/relationships/slide" Target="slides/slide16.xml"/><Relationship Id="rId21" Type="http://schemas.openxmlformats.org/officeDocument/2006/relationships/slide" Target="slides/slide17.xml"/><Relationship Id="rId22" Type="http://schemas.openxmlformats.org/officeDocument/2006/relationships/slide" Target="slides/slide18.xml"/><Relationship Id="rId23" Type="http://schemas.openxmlformats.org/officeDocument/2006/relationships/slide" Target="slides/slide19.xml"/><Relationship Id="rId24" Type="http://schemas.openxmlformats.org/officeDocument/2006/relationships/slide" Target="slides/slide20.xml"/><Relationship Id="rId25" Type="http://schemas.openxmlformats.org/officeDocument/2006/relationships/slide" Target="slides/slide21.xml"/><Relationship Id="rId26" Type="http://schemas.openxmlformats.org/officeDocument/2006/relationships/slide" Target="slides/slide22.xml"/><Relationship Id="rId27" Type="http://schemas.openxmlformats.org/officeDocument/2006/relationships/slide" Target="slides/slide23.xml"/><Relationship Id="rId28" Type="http://schemas.openxmlformats.org/officeDocument/2006/relationships/slide" Target="slides/slide24.xml"/><Relationship Id="rId29" Type="http://schemas.openxmlformats.org/officeDocument/2006/relationships/slide" Target="slides/slide25.xml"/><Relationship Id="rId60" Type="http://schemas.openxmlformats.org/officeDocument/2006/relationships/handoutMaster" Target="handoutMasters/handoutMaster1.xml"/><Relationship Id="rId61" Type="http://schemas.openxmlformats.org/officeDocument/2006/relationships/presProps" Target="presProps.xml"/><Relationship Id="rId62" Type="http://schemas.openxmlformats.org/officeDocument/2006/relationships/viewProps" Target="viewProps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4884AC2-72CC-4022-9958-F6780E274A4B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hr-HR"/>
        </a:p>
      </dgm:t>
    </dgm:pt>
    <dgm:pt modelId="{CD3AD8A8-D493-4031-AE25-CBA2DEA5A9CA}">
      <dgm:prSet phldrT="[Text]" custT="1"/>
      <dgm:spPr>
        <a:solidFill>
          <a:schemeClr val="tx1"/>
        </a:solidFill>
      </dgm:spPr>
      <dgm:t>
        <a:bodyPr/>
        <a:lstStyle/>
        <a:p>
          <a:r>
            <a:rPr lang="hr-HR" sz="1200" dirty="0" smtClean="0">
              <a:latin typeface="Times New Roman" pitchFamily="18" charset="0"/>
              <a:cs typeface="Times New Roman" pitchFamily="18" charset="0"/>
            </a:rPr>
            <a:t>SURADNIČKO UČENJE</a:t>
          </a:r>
          <a:endParaRPr lang="hr-HR" sz="1200" dirty="0">
            <a:latin typeface="Times New Roman" pitchFamily="18" charset="0"/>
            <a:cs typeface="Times New Roman" pitchFamily="18" charset="0"/>
          </a:endParaRPr>
        </a:p>
      </dgm:t>
    </dgm:pt>
    <dgm:pt modelId="{160AA475-BDD1-4EBB-A85D-550606CCEF54}" type="parTrans" cxnId="{1542B97E-67E9-4DBE-952A-602B91AAD9F7}">
      <dgm:prSet/>
      <dgm:spPr/>
      <dgm:t>
        <a:bodyPr/>
        <a:lstStyle/>
        <a:p>
          <a:endParaRPr lang="hr-HR"/>
        </a:p>
      </dgm:t>
    </dgm:pt>
    <dgm:pt modelId="{692A7840-8F3F-498C-A3E7-39D80A8CB884}" type="sibTrans" cxnId="{1542B97E-67E9-4DBE-952A-602B91AAD9F7}">
      <dgm:prSet/>
      <dgm:spPr/>
      <dgm:t>
        <a:bodyPr/>
        <a:lstStyle/>
        <a:p>
          <a:endParaRPr lang="hr-HR"/>
        </a:p>
      </dgm:t>
    </dgm:pt>
    <dgm:pt modelId="{B875D020-7D8B-4F2C-8A46-7BBFA12D5DED}">
      <dgm:prSet phldrT="[Text]" custT="1"/>
      <dgm:spPr>
        <a:solidFill>
          <a:schemeClr val="tx1"/>
        </a:solidFill>
      </dgm:spPr>
      <dgm:t>
        <a:bodyPr/>
        <a:lstStyle/>
        <a:p>
          <a:r>
            <a:rPr lang="hr-HR" sz="1200" dirty="0" smtClean="0">
              <a:latin typeface="Times New Roman" pitchFamily="18" charset="0"/>
              <a:cs typeface="Times New Roman" pitchFamily="18" charset="0"/>
            </a:rPr>
            <a:t>PREDNOSTI</a:t>
          </a:r>
          <a:endParaRPr lang="hr-HR" sz="1200" dirty="0">
            <a:latin typeface="Times New Roman" pitchFamily="18" charset="0"/>
            <a:cs typeface="Times New Roman" pitchFamily="18" charset="0"/>
          </a:endParaRPr>
        </a:p>
      </dgm:t>
    </dgm:pt>
    <dgm:pt modelId="{484EF39C-6928-4E1F-A555-9165B545A89B}" type="parTrans" cxnId="{73339349-5C39-4EC5-BF49-2FA646A9585E}">
      <dgm:prSet/>
      <dgm:spPr/>
      <dgm:t>
        <a:bodyPr/>
        <a:lstStyle/>
        <a:p>
          <a:endParaRPr lang="hr-HR"/>
        </a:p>
      </dgm:t>
    </dgm:pt>
    <dgm:pt modelId="{D9F6D72C-FD10-4617-A22B-4C939C6B42D3}" type="sibTrans" cxnId="{73339349-5C39-4EC5-BF49-2FA646A9585E}">
      <dgm:prSet/>
      <dgm:spPr/>
      <dgm:t>
        <a:bodyPr/>
        <a:lstStyle/>
        <a:p>
          <a:endParaRPr lang="hr-HR"/>
        </a:p>
      </dgm:t>
    </dgm:pt>
    <dgm:pt modelId="{2B2C6D5C-08DA-4CB4-A96C-4FF642AE7069}">
      <dgm:prSet phldrT="[Text]" custT="1"/>
      <dgm:spPr>
        <a:solidFill>
          <a:schemeClr val="tx1"/>
        </a:solidFill>
      </dgm:spPr>
      <dgm:t>
        <a:bodyPr/>
        <a:lstStyle/>
        <a:p>
          <a:r>
            <a:rPr lang="hr-HR" sz="1200" dirty="0" smtClean="0">
              <a:latin typeface="Times New Roman" pitchFamily="18" charset="0"/>
              <a:cs typeface="Times New Roman" pitchFamily="18" charset="0"/>
            </a:rPr>
            <a:t>NEDOSTACI</a:t>
          </a:r>
          <a:endParaRPr lang="hr-HR" sz="1200" dirty="0">
            <a:latin typeface="Times New Roman" pitchFamily="18" charset="0"/>
            <a:cs typeface="Times New Roman" pitchFamily="18" charset="0"/>
          </a:endParaRPr>
        </a:p>
      </dgm:t>
    </dgm:pt>
    <dgm:pt modelId="{D6F35133-88F0-402B-8B59-CC565F3E04CC}" type="parTrans" cxnId="{1C495B52-4FA8-496B-B8C6-72AAE1DC12EB}">
      <dgm:prSet/>
      <dgm:spPr/>
      <dgm:t>
        <a:bodyPr/>
        <a:lstStyle/>
        <a:p>
          <a:endParaRPr lang="hr-HR"/>
        </a:p>
      </dgm:t>
    </dgm:pt>
    <dgm:pt modelId="{C0668893-52C4-4B71-99FF-8F1AA1B6B9FF}" type="sibTrans" cxnId="{1C495B52-4FA8-496B-B8C6-72AAE1DC12EB}">
      <dgm:prSet/>
      <dgm:spPr/>
      <dgm:t>
        <a:bodyPr/>
        <a:lstStyle/>
        <a:p>
          <a:endParaRPr lang="hr-HR"/>
        </a:p>
      </dgm:t>
    </dgm:pt>
    <dgm:pt modelId="{1A40CA7F-DF5F-4A31-A84A-6250EB6E6A37}">
      <dgm:prSet custT="1"/>
      <dgm:spPr>
        <a:solidFill>
          <a:schemeClr val="tx1"/>
        </a:solidFill>
      </dgm:spPr>
      <dgm:t>
        <a:bodyPr/>
        <a:lstStyle/>
        <a:p>
          <a:r>
            <a:rPr lang="hr-HR" sz="1200" dirty="0" smtClean="0">
              <a:latin typeface="Times New Roman" pitchFamily="18" charset="0"/>
              <a:cs typeface="Times New Roman" pitchFamily="18" charset="0"/>
            </a:rPr>
            <a:t>Neprikladan prostor, premalo vremena.</a:t>
          </a:r>
        </a:p>
        <a:p>
          <a:r>
            <a:rPr lang="hr-HR" sz="1200" dirty="0" smtClean="0">
              <a:latin typeface="Times New Roman" pitchFamily="18" charset="0"/>
              <a:cs typeface="Times New Roman" pitchFamily="18" charset="0"/>
            </a:rPr>
            <a:t>Nedisciplina, nespremnost, neodgovornost.</a:t>
          </a:r>
        </a:p>
      </dgm:t>
    </dgm:pt>
    <dgm:pt modelId="{3F3CF0C1-6703-4401-B1DC-8784A12D3FAA}" type="parTrans" cxnId="{AD64D700-342C-471F-895B-6F9BEBAE6FEC}">
      <dgm:prSet/>
      <dgm:spPr/>
      <dgm:t>
        <a:bodyPr/>
        <a:lstStyle/>
        <a:p>
          <a:endParaRPr lang="hr-HR"/>
        </a:p>
      </dgm:t>
    </dgm:pt>
    <dgm:pt modelId="{481FAEE0-46DE-480C-9CC6-BB6237C79FC9}" type="sibTrans" cxnId="{AD64D700-342C-471F-895B-6F9BEBAE6FEC}">
      <dgm:prSet/>
      <dgm:spPr/>
      <dgm:t>
        <a:bodyPr/>
        <a:lstStyle/>
        <a:p>
          <a:endParaRPr lang="hr-HR"/>
        </a:p>
      </dgm:t>
    </dgm:pt>
    <dgm:pt modelId="{062395A1-2EB7-416C-AD75-7124E7BA09B9}">
      <dgm:prSet custT="1"/>
      <dgm:spPr>
        <a:solidFill>
          <a:schemeClr val="tx1"/>
        </a:solidFill>
      </dgm:spPr>
      <dgm:t>
        <a:bodyPr/>
        <a:lstStyle/>
        <a:p>
          <a:r>
            <a:rPr lang="hr-HR" sz="1200" dirty="0" smtClean="0">
              <a:latin typeface="Times New Roman" pitchFamily="18" charset="0"/>
              <a:cs typeface="Times New Roman" pitchFamily="18" charset="0"/>
            </a:rPr>
            <a:t>Pomaže ostvarivanju kontakta među sudionicima, razmjenu iskustava, ideja i stavova.</a:t>
          </a:r>
        </a:p>
      </dgm:t>
    </dgm:pt>
    <dgm:pt modelId="{4CC6FFA5-FAE8-4A88-94C1-A72F5D8BDBE7}" type="sibTrans" cxnId="{F4E1FA80-CDE7-48C0-8A7B-0C81C61745E1}">
      <dgm:prSet/>
      <dgm:spPr/>
      <dgm:t>
        <a:bodyPr/>
        <a:lstStyle/>
        <a:p>
          <a:endParaRPr lang="hr-HR"/>
        </a:p>
      </dgm:t>
    </dgm:pt>
    <dgm:pt modelId="{66AC6AA6-E4D8-474F-B2BD-BEA79F651DEB}" type="parTrans" cxnId="{F4E1FA80-CDE7-48C0-8A7B-0C81C61745E1}">
      <dgm:prSet/>
      <dgm:spPr/>
      <dgm:t>
        <a:bodyPr/>
        <a:lstStyle/>
        <a:p>
          <a:endParaRPr lang="hr-HR"/>
        </a:p>
      </dgm:t>
    </dgm:pt>
    <dgm:pt modelId="{7A479A0E-E172-4923-9D86-84EEA0FBE702}">
      <dgm:prSet custT="1"/>
      <dgm:spPr>
        <a:solidFill>
          <a:schemeClr val="tx1"/>
        </a:solidFill>
      </dgm:spPr>
      <dgm:t>
        <a:bodyPr/>
        <a:lstStyle/>
        <a:p>
          <a:r>
            <a:rPr lang="hr-HR" sz="1200" dirty="0" smtClean="0">
              <a:latin typeface="Times New Roman" pitchFamily="18" charset="0"/>
              <a:cs typeface="Times New Roman" pitchFamily="18" charset="0"/>
            </a:rPr>
            <a:t>Potiče razvoj samodiscipline, timski rad;</a:t>
          </a:r>
        </a:p>
        <a:p>
          <a:r>
            <a:rPr lang="hr-HR" sz="1200" dirty="0" smtClean="0">
              <a:latin typeface="Times New Roman" pitchFamily="18" charset="0"/>
              <a:cs typeface="Times New Roman" pitchFamily="18" charset="0"/>
            </a:rPr>
            <a:t>Trajnije zadržavanje znanja.</a:t>
          </a:r>
        </a:p>
      </dgm:t>
    </dgm:pt>
    <dgm:pt modelId="{C4DB650E-8EFF-4525-B763-E0EEAF2EAC33}" type="parTrans" cxnId="{1D4912DE-E21A-4393-8BD1-8C15162F7739}">
      <dgm:prSet/>
      <dgm:spPr/>
      <dgm:t>
        <a:bodyPr/>
        <a:lstStyle/>
        <a:p>
          <a:endParaRPr lang="hr-HR"/>
        </a:p>
      </dgm:t>
    </dgm:pt>
    <dgm:pt modelId="{6E33FAC9-74C7-4641-8613-6BD3560C2799}" type="sibTrans" cxnId="{1D4912DE-E21A-4393-8BD1-8C15162F7739}">
      <dgm:prSet/>
      <dgm:spPr/>
      <dgm:t>
        <a:bodyPr/>
        <a:lstStyle/>
        <a:p>
          <a:endParaRPr lang="hr-HR"/>
        </a:p>
      </dgm:t>
    </dgm:pt>
    <dgm:pt modelId="{F786BC55-05C8-4B1F-B189-7AE406248D25}">
      <dgm:prSet custT="1"/>
      <dgm:spPr>
        <a:solidFill>
          <a:schemeClr val="tx1"/>
        </a:solidFill>
      </dgm:spPr>
      <dgm:t>
        <a:bodyPr/>
        <a:lstStyle/>
        <a:p>
          <a:r>
            <a:rPr lang="hr-HR" sz="1200" dirty="0" smtClean="0">
              <a:latin typeface="Times New Roman" pitchFamily="18" charset="0"/>
              <a:cs typeface="Times New Roman" pitchFamily="18" charset="0"/>
            </a:rPr>
            <a:t>Sudionici lako izgube pravi smjer u obavljanju zadataka;</a:t>
          </a:r>
        </a:p>
        <a:p>
          <a:r>
            <a:rPr lang="hr-HR" sz="1200" dirty="0" smtClean="0">
              <a:latin typeface="Times New Roman" pitchFamily="18" charset="0"/>
              <a:cs typeface="Times New Roman" pitchFamily="18" charset="0"/>
            </a:rPr>
            <a:t>Neki se sudionici pretjerano nameću u grupi, a neki su neaktivni.</a:t>
          </a:r>
        </a:p>
      </dgm:t>
    </dgm:pt>
    <dgm:pt modelId="{E0C6605C-A8B7-426F-9A85-B8901FFBDF12}" type="parTrans" cxnId="{3F6130A9-C65B-410C-8349-463489857EBF}">
      <dgm:prSet/>
      <dgm:spPr/>
      <dgm:t>
        <a:bodyPr/>
        <a:lstStyle/>
        <a:p>
          <a:endParaRPr lang="hr-HR"/>
        </a:p>
      </dgm:t>
    </dgm:pt>
    <dgm:pt modelId="{1634BBAC-CC5E-4DF4-899A-2218A378698E}" type="sibTrans" cxnId="{3F6130A9-C65B-410C-8349-463489857EBF}">
      <dgm:prSet/>
      <dgm:spPr/>
      <dgm:t>
        <a:bodyPr/>
        <a:lstStyle/>
        <a:p>
          <a:endParaRPr lang="hr-HR"/>
        </a:p>
      </dgm:t>
    </dgm:pt>
    <dgm:pt modelId="{D8BB103B-0D06-4DC0-B14F-A59037763ACD}" type="pres">
      <dgm:prSet presAssocID="{94884AC2-72CC-4022-9958-F6780E274A4B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hr-HR"/>
        </a:p>
      </dgm:t>
    </dgm:pt>
    <dgm:pt modelId="{3123D4AB-1142-4A9F-AC78-BF383BF98D30}" type="pres">
      <dgm:prSet presAssocID="{CD3AD8A8-D493-4031-AE25-CBA2DEA5A9CA}" presName="root1" presStyleCnt="0"/>
      <dgm:spPr/>
    </dgm:pt>
    <dgm:pt modelId="{28402F06-E59D-49D5-9A9C-6A05611D0BE5}" type="pres">
      <dgm:prSet presAssocID="{CD3AD8A8-D493-4031-AE25-CBA2DEA5A9CA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hr-HR"/>
        </a:p>
      </dgm:t>
    </dgm:pt>
    <dgm:pt modelId="{410A01B2-DE85-46AF-A84C-768D550E8761}" type="pres">
      <dgm:prSet presAssocID="{CD3AD8A8-D493-4031-AE25-CBA2DEA5A9CA}" presName="level2hierChild" presStyleCnt="0"/>
      <dgm:spPr/>
    </dgm:pt>
    <dgm:pt modelId="{3951124D-56F9-4E18-8101-B14296CFDDE6}" type="pres">
      <dgm:prSet presAssocID="{484EF39C-6928-4E1F-A555-9165B545A89B}" presName="conn2-1" presStyleLbl="parChTrans1D2" presStyleIdx="0" presStyleCnt="2"/>
      <dgm:spPr/>
      <dgm:t>
        <a:bodyPr/>
        <a:lstStyle/>
        <a:p>
          <a:endParaRPr lang="hr-HR"/>
        </a:p>
      </dgm:t>
    </dgm:pt>
    <dgm:pt modelId="{ADC305D8-370B-4D64-88E8-70FC2AA3B2FF}" type="pres">
      <dgm:prSet presAssocID="{484EF39C-6928-4E1F-A555-9165B545A89B}" presName="connTx" presStyleLbl="parChTrans1D2" presStyleIdx="0" presStyleCnt="2"/>
      <dgm:spPr/>
      <dgm:t>
        <a:bodyPr/>
        <a:lstStyle/>
        <a:p>
          <a:endParaRPr lang="hr-HR"/>
        </a:p>
      </dgm:t>
    </dgm:pt>
    <dgm:pt modelId="{BF5BCCA6-7F7D-406B-8959-857B691EE911}" type="pres">
      <dgm:prSet presAssocID="{B875D020-7D8B-4F2C-8A46-7BBFA12D5DED}" presName="root2" presStyleCnt="0"/>
      <dgm:spPr/>
    </dgm:pt>
    <dgm:pt modelId="{D15343E0-1DC8-4A22-B5B0-C947623E3587}" type="pres">
      <dgm:prSet presAssocID="{B875D020-7D8B-4F2C-8A46-7BBFA12D5DED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hr-HR"/>
        </a:p>
      </dgm:t>
    </dgm:pt>
    <dgm:pt modelId="{4C6189EA-8FF1-4695-AD82-64ED329DDAB1}" type="pres">
      <dgm:prSet presAssocID="{B875D020-7D8B-4F2C-8A46-7BBFA12D5DED}" presName="level3hierChild" presStyleCnt="0"/>
      <dgm:spPr/>
    </dgm:pt>
    <dgm:pt modelId="{D0177E86-D96F-4D7F-B103-9FD67327411B}" type="pres">
      <dgm:prSet presAssocID="{66AC6AA6-E4D8-474F-B2BD-BEA79F651DEB}" presName="conn2-1" presStyleLbl="parChTrans1D3" presStyleIdx="0" presStyleCnt="4"/>
      <dgm:spPr/>
      <dgm:t>
        <a:bodyPr/>
        <a:lstStyle/>
        <a:p>
          <a:endParaRPr lang="hr-HR"/>
        </a:p>
      </dgm:t>
    </dgm:pt>
    <dgm:pt modelId="{14DFDA89-F9CC-4E5C-A675-ED28BB15EC22}" type="pres">
      <dgm:prSet presAssocID="{66AC6AA6-E4D8-474F-B2BD-BEA79F651DEB}" presName="connTx" presStyleLbl="parChTrans1D3" presStyleIdx="0" presStyleCnt="4"/>
      <dgm:spPr/>
      <dgm:t>
        <a:bodyPr/>
        <a:lstStyle/>
        <a:p>
          <a:endParaRPr lang="hr-HR"/>
        </a:p>
      </dgm:t>
    </dgm:pt>
    <dgm:pt modelId="{4A4881D9-F7DA-4639-A308-A71E114F1AB7}" type="pres">
      <dgm:prSet presAssocID="{062395A1-2EB7-416C-AD75-7124E7BA09B9}" presName="root2" presStyleCnt="0"/>
      <dgm:spPr/>
    </dgm:pt>
    <dgm:pt modelId="{3710D2ED-68BF-438C-A4C8-5747C1A7B665}" type="pres">
      <dgm:prSet presAssocID="{062395A1-2EB7-416C-AD75-7124E7BA09B9}" presName="LevelTwoTextNode" presStyleLbl="node3" presStyleIdx="0" presStyleCnt="4">
        <dgm:presLayoutVars>
          <dgm:chPref val="3"/>
        </dgm:presLayoutVars>
      </dgm:prSet>
      <dgm:spPr/>
      <dgm:t>
        <a:bodyPr/>
        <a:lstStyle/>
        <a:p>
          <a:endParaRPr lang="hr-HR"/>
        </a:p>
      </dgm:t>
    </dgm:pt>
    <dgm:pt modelId="{16623634-3F69-44E8-9E8D-CB47DB14F041}" type="pres">
      <dgm:prSet presAssocID="{062395A1-2EB7-416C-AD75-7124E7BA09B9}" presName="level3hierChild" presStyleCnt="0"/>
      <dgm:spPr/>
    </dgm:pt>
    <dgm:pt modelId="{B12321EA-FDCD-46DE-9E87-9C8F61244280}" type="pres">
      <dgm:prSet presAssocID="{C4DB650E-8EFF-4525-B763-E0EEAF2EAC33}" presName="conn2-1" presStyleLbl="parChTrans1D3" presStyleIdx="1" presStyleCnt="4"/>
      <dgm:spPr/>
      <dgm:t>
        <a:bodyPr/>
        <a:lstStyle/>
        <a:p>
          <a:endParaRPr lang="hr-HR"/>
        </a:p>
      </dgm:t>
    </dgm:pt>
    <dgm:pt modelId="{2E4C0621-04A7-4B0E-9BF7-69F91E095664}" type="pres">
      <dgm:prSet presAssocID="{C4DB650E-8EFF-4525-B763-E0EEAF2EAC33}" presName="connTx" presStyleLbl="parChTrans1D3" presStyleIdx="1" presStyleCnt="4"/>
      <dgm:spPr/>
      <dgm:t>
        <a:bodyPr/>
        <a:lstStyle/>
        <a:p>
          <a:endParaRPr lang="hr-HR"/>
        </a:p>
      </dgm:t>
    </dgm:pt>
    <dgm:pt modelId="{B0E6E6DB-0BBB-4C99-84CC-273960B00A75}" type="pres">
      <dgm:prSet presAssocID="{7A479A0E-E172-4923-9D86-84EEA0FBE702}" presName="root2" presStyleCnt="0"/>
      <dgm:spPr/>
    </dgm:pt>
    <dgm:pt modelId="{EF2413BD-2382-48B5-B728-AA130ADC72A5}" type="pres">
      <dgm:prSet presAssocID="{7A479A0E-E172-4923-9D86-84EEA0FBE702}" presName="LevelTwoTextNode" presStyleLbl="node3" presStyleIdx="1" presStyleCnt="4">
        <dgm:presLayoutVars>
          <dgm:chPref val="3"/>
        </dgm:presLayoutVars>
      </dgm:prSet>
      <dgm:spPr/>
      <dgm:t>
        <a:bodyPr/>
        <a:lstStyle/>
        <a:p>
          <a:endParaRPr lang="hr-HR"/>
        </a:p>
      </dgm:t>
    </dgm:pt>
    <dgm:pt modelId="{E55CCC39-2F15-4DAA-85D8-84CA7B12961B}" type="pres">
      <dgm:prSet presAssocID="{7A479A0E-E172-4923-9D86-84EEA0FBE702}" presName="level3hierChild" presStyleCnt="0"/>
      <dgm:spPr/>
    </dgm:pt>
    <dgm:pt modelId="{A24A9574-2927-46A6-9818-CF8A4411AB68}" type="pres">
      <dgm:prSet presAssocID="{D6F35133-88F0-402B-8B59-CC565F3E04CC}" presName="conn2-1" presStyleLbl="parChTrans1D2" presStyleIdx="1" presStyleCnt="2"/>
      <dgm:spPr/>
      <dgm:t>
        <a:bodyPr/>
        <a:lstStyle/>
        <a:p>
          <a:endParaRPr lang="hr-HR"/>
        </a:p>
      </dgm:t>
    </dgm:pt>
    <dgm:pt modelId="{63384AC5-C8DB-43C8-9185-7B6C08600167}" type="pres">
      <dgm:prSet presAssocID="{D6F35133-88F0-402B-8B59-CC565F3E04CC}" presName="connTx" presStyleLbl="parChTrans1D2" presStyleIdx="1" presStyleCnt="2"/>
      <dgm:spPr/>
      <dgm:t>
        <a:bodyPr/>
        <a:lstStyle/>
        <a:p>
          <a:endParaRPr lang="hr-HR"/>
        </a:p>
      </dgm:t>
    </dgm:pt>
    <dgm:pt modelId="{AE466F28-AC91-41A2-B1B1-078B87697E04}" type="pres">
      <dgm:prSet presAssocID="{2B2C6D5C-08DA-4CB4-A96C-4FF642AE7069}" presName="root2" presStyleCnt="0"/>
      <dgm:spPr/>
    </dgm:pt>
    <dgm:pt modelId="{C96A2DE1-7823-4E03-BBE9-EEAB1C148751}" type="pres">
      <dgm:prSet presAssocID="{2B2C6D5C-08DA-4CB4-A96C-4FF642AE7069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hr-HR"/>
        </a:p>
      </dgm:t>
    </dgm:pt>
    <dgm:pt modelId="{419F7B2B-CD3C-4835-97B3-F45BE9AD2040}" type="pres">
      <dgm:prSet presAssocID="{2B2C6D5C-08DA-4CB4-A96C-4FF642AE7069}" presName="level3hierChild" presStyleCnt="0"/>
      <dgm:spPr/>
    </dgm:pt>
    <dgm:pt modelId="{E5CDA820-7B33-49F8-8F57-A7FEF3AF5E3B}" type="pres">
      <dgm:prSet presAssocID="{3F3CF0C1-6703-4401-B1DC-8784A12D3FAA}" presName="conn2-1" presStyleLbl="parChTrans1D3" presStyleIdx="2" presStyleCnt="4"/>
      <dgm:spPr/>
      <dgm:t>
        <a:bodyPr/>
        <a:lstStyle/>
        <a:p>
          <a:endParaRPr lang="hr-HR"/>
        </a:p>
      </dgm:t>
    </dgm:pt>
    <dgm:pt modelId="{264A1177-0E5A-4B80-92C2-E7C70744C397}" type="pres">
      <dgm:prSet presAssocID="{3F3CF0C1-6703-4401-B1DC-8784A12D3FAA}" presName="connTx" presStyleLbl="parChTrans1D3" presStyleIdx="2" presStyleCnt="4"/>
      <dgm:spPr/>
      <dgm:t>
        <a:bodyPr/>
        <a:lstStyle/>
        <a:p>
          <a:endParaRPr lang="hr-HR"/>
        </a:p>
      </dgm:t>
    </dgm:pt>
    <dgm:pt modelId="{243D753B-B6C0-4157-8FDD-C7CEE6EC0A20}" type="pres">
      <dgm:prSet presAssocID="{1A40CA7F-DF5F-4A31-A84A-6250EB6E6A37}" presName="root2" presStyleCnt="0"/>
      <dgm:spPr/>
    </dgm:pt>
    <dgm:pt modelId="{35D53CB7-F580-4980-96CE-750F6DE19DF9}" type="pres">
      <dgm:prSet presAssocID="{1A40CA7F-DF5F-4A31-A84A-6250EB6E6A37}" presName="LevelTwoTextNode" presStyleLbl="node3" presStyleIdx="2" presStyleCnt="4">
        <dgm:presLayoutVars>
          <dgm:chPref val="3"/>
        </dgm:presLayoutVars>
      </dgm:prSet>
      <dgm:spPr/>
      <dgm:t>
        <a:bodyPr/>
        <a:lstStyle/>
        <a:p>
          <a:endParaRPr lang="hr-HR"/>
        </a:p>
      </dgm:t>
    </dgm:pt>
    <dgm:pt modelId="{2165BD86-F0BA-4A5D-A534-5DFB982B21F5}" type="pres">
      <dgm:prSet presAssocID="{1A40CA7F-DF5F-4A31-A84A-6250EB6E6A37}" presName="level3hierChild" presStyleCnt="0"/>
      <dgm:spPr/>
    </dgm:pt>
    <dgm:pt modelId="{30B33E05-CF7F-4D01-881F-6208972A4612}" type="pres">
      <dgm:prSet presAssocID="{E0C6605C-A8B7-426F-9A85-B8901FFBDF12}" presName="conn2-1" presStyleLbl="parChTrans1D3" presStyleIdx="3" presStyleCnt="4"/>
      <dgm:spPr/>
      <dgm:t>
        <a:bodyPr/>
        <a:lstStyle/>
        <a:p>
          <a:endParaRPr lang="hr-HR"/>
        </a:p>
      </dgm:t>
    </dgm:pt>
    <dgm:pt modelId="{5E898CF2-BEDD-4089-A9D8-564B750F6CC2}" type="pres">
      <dgm:prSet presAssocID="{E0C6605C-A8B7-426F-9A85-B8901FFBDF12}" presName="connTx" presStyleLbl="parChTrans1D3" presStyleIdx="3" presStyleCnt="4"/>
      <dgm:spPr/>
      <dgm:t>
        <a:bodyPr/>
        <a:lstStyle/>
        <a:p>
          <a:endParaRPr lang="hr-HR"/>
        </a:p>
      </dgm:t>
    </dgm:pt>
    <dgm:pt modelId="{643880ED-1009-4C44-A7B9-FC4E3FBF1784}" type="pres">
      <dgm:prSet presAssocID="{F786BC55-05C8-4B1F-B189-7AE406248D25}" presName="root2" presStyleCnt="0"/>
      <dgm:spPr/>
    </dgm:pt>
    <dgm:pt modelId="{430D5153-96B2-40FA-A1A1-E17045A679E8}" type="pres">
      <dgm:prSet presAssocID="{F786BC55-05C8-4B1F-B189-7AE406248D25}" presName="LevelTwoTextNode" presStyleLbl="node3" presStyleIdx="3" presStyleCnt="4">
        <dgm:presLayoutVars>
          <dgm:chPref val="3"/>
        </dgm:presLayoutVars>
      </dgm:prSet>
      <dgm:spPr/>
      <dgm:t>
        <a:bodyPr/>
        <a:lstStyle/>
        <a:p>
          <a:endParaRPr lang="hr-HR"/>
        </a:p>
      </dgm:t>
    </dgm:pt>
    <dgm:pt modelId="{54F02014-EFE4-4AB6-BFC8-E9CEAB10A801}" type="pres">
      <dgm:prSet presAssocID="{F786BC55-05C8-4B1F-B189-7AE406248D25}" presName="level3hierChild" presStyleCnt="0"/>
      <dgm:spPr/>
    </dgm:pt>
  </dgm:ptLst>
  <dgm:cxnLst>
    <dgm:cxn modelId="{2E2F5C14-61BD-7543-A4C1-2541182DDB0F}" type="presOf" srcId="{C4DB650E-8EFF-4525-B763-E0EEAF2EAC33}" destId="{B12321EA-FDCD-46DE-9E87-9C8F61244280}" srcOrd="0" destOrd="0" presId="urn:microsoft.com/office/officeart/2005/8/layout/hierarchy2"/>
    <dgm:cxn modelId="{AD64D700-342C-471F-895B-6F9BEBAE6FEC}" srcId="{2B2C6D5C-08DA-4CB4-A96C-4FF642AE7069}" destId="{1A40CA7F-DF5F-4A31-A84A-6250EB6E6A37}" srcOrd="0" destOrd="0" parTransId="{3F3CF0C1-6703-4401-B1DC-8784A12D3FAA}" sibTransId="{481FAEE0-46DE-480C-9CC6-BB6237C79FC9}"/>
    <dgm:cxn modelId="{AB595875-5947-7F4E-A71E-ABB0F1502A87}" type="presOf" srcId="{CD3AD8A8-D493-4031-AE25-CBA2DEA5A9CA}" destId="{28402F06-E59D-49D5-9A9C-6A05611D0BE5}" srcOrd="0" destOrd="0" presId="urn:microsoft.com/office/officeart/2005/8/layout/hierarchy2"/>
    <dgm:cxn modelId="{750A7B29-1679-C34E-98EC-872EF1DBC21B}" type="presOf" srcId="{F786BC55-05C8-4B1F-B189-7AE406248D25}" destId="{430D5153-96B2-40FA-A1A1-E17045A679E8}" srcOrd="0" destOrd="0" presId="urn:microsoft.com/office/officeart/2005/8/layout/hierarchy2"/>
    <dgm:cxn modelId="{6404ECDB-957E-E248-BCC9-7B71DDB31E03}" type="presOf" srcId="{3F3CF0C1-6703-4401-B1DC-8784A12D3FAA}" destId="{264A1177-0E5A-4B80-92C2-E7C70744C397}" srcOrd="1" destOrd="0" presId="urn:microsoft.com/office/officeart/2005/8/layout/hierarchy2"/>
    <dgm:cxn modelId="{B727D5A6-F5D7-7649-8F38-0641F8B10B91}" type="presOf" srcId="{1A40CA7F-DF5F-4A31-A84A-6250EB6E6A37}" destId="{35D53CB7-F580-4980-96CE-750F6DE19DF9}" srcOrd="0" destOrd="0" presId="urn:microsoft.com/office/officeart/2005/8/layout/hierarchy2"/>
    <dgm:cxn modelId="{9D7FC4C9-EB6A-AD41-9ADA-E8326034048A}" type="presOf" srcId="{484EF39C-6928-4E1F-A555-9165B545A89B}" destId="{3951124D-56F9-4E18-8101-B14296CFDDE6}" srcOrd="0" destOrd="0" presId="urn:microsoft.com/office/officeart/2005/8/layout/hierarchy2"/>
    <dgm:cxn modelId="{C5884EE4-0B13-B44B-8E37-D969C3017830}" type="presOf" srcId="{C4DB650E-8EFF-4525-B763-E0EEAF2EAC33}" destId="{2E4C0621-04A7-4B0E-9BF7-69F91E095664}" srcOrd="1" destOrd="0" presId="urn:microsoft.com/office/officeart/2005/8/layout/hierarchy2"/>
    <dgm:cxn modelId="{3E426204-85F2-CF47-9353-9AA0C694A2C6}" type="presOf" srcId="{66AC6AA6-E4D8-474F-B2BD-BEA79F651DEB}" destId="{D0177E86-D96F-4D7F-B103-9FD67327411B}" srcOrd="0" destOrd="0" presId="urn:microsoft.com/office/officeart/2005/8/layout/hierarchy2"/>
    <dgm:cxn modelId="{A9FE175B-8D82-124C-8A46-71B0910EB93F}" type="presOf" srcId="{D6F35133-88F0-402B-8B59-CC565F3E04CC}" destId="{63384AC5-C8DB-43C8-9185-7B6C08600167}" srcOrd="1" destOrd="0" presId="urn:microsoft.com/office/officeart/2005/8/layout/hierarchy2"/>
    <dgm:cxn modelId="{570E4DBD-E12C-4447-A155-8CDDC1E4CA66}" type="presOf" srcId="{B875D020-7D8B-4F2C-8A46-7BBFA12D5DED}" destId="{D15343E0-1DC8-4A22-B5B0-C947623E3587}" srcOrd="0" destOrd="0" presId="urn:microsoft.com/office/officeart/2005/8/layout/hierarchy2"/>
    <dgm:cxn modelId="{564B1814-5A7E-634B-BF05-B3D590BC27C8}" type="presOf" srcId="{94884AC2-72CC-4022-9958-F6780E274A4B}" destId="{D8BB103B-0D06-4DC0-B14F-A59037763ACD}" srcOrd="0" destOrd="0" presId="urn:microsoft.com/office/officeart/2005/8/layout/hierarchy2"/>
    <dgm:cxn modelId="{1C495B52-4FA8-496B-B8C6-72AAE1DC12EB}" srcId="{CD3AD8A8-D493-4031-AE25-CBA2DEA5A9CA}" destId="{2B2C6D5C-08DA-4CB4-A96C-4FF642AE7069}" srcOrd="1" destOrd="0" parTransId="{D6F35133-88F0-402B-8B59-CC565F3E04CC}" sibTransId="{C0668893-52C4-4B71-99FF-8F1AA1B6B9FF}"/>
    <dgm:cxn modelId="{C4003440-A107-254C-B99B-03F9792E9D17}" type="presOf" srcId="{E0C6605C-A8B7-426F-9A85-B8901FFBDF12}" destId="{30B33E05-CF7F-4D01-881F-6208972A4612}" srcOrd="0" destOrd="0" presId="urn:microsoft.com/office/officeart/2005/8/layout/hierarchy2"/>
    <dgm:cxn modelId="{1D4912DE-E21A-4393-8BD1-8C15162F7739}" srcId="{B875D020-7D8B-4F2C-8A46-7BBFA12D5DED}" destId="{7A479A0E-E172-4923-9D86-84EEA0FBE702}" srcOrd="1" destOrd="0" parTransId="{C4DB650E-8EFF-4525-B763-E0EEAF2EAC33}" sibTransId="{6E33FAC9-74C7-4641-8613-6BD3560C2799}"/>
    <dgm:cxn modelId="{8723E261-C672-6B48-B516-3B836C7DB684}" type="presOf" srcId="{484EF39C-6928-4E1F-A555-9165B545A89B}" destId="{ADC305D8-370B-4D64-88E8-70FC2AA3B2FF}" srcOrd="1" destOrd="0" presId="urn:microsoft.com/office/officeart/2005/8/layout/hierarchy2"/>
    <dgm:cxn modelId="{43191A04-1D84-8B45-89D1-FBE7EAF11A54}" type="presOf" srcId="{E0C6605C-A8B7-426F-9A85-B8901FFBDF12}" destId="{5E898CF2-BEDD-4089-A9D8-564B750F6CC2}" srcOrd="1" destOrd="0" presId="urn:microsoft.com/office/officeart/2005/8/layout/hierarchy2"/>
    <dgm:cxn modelId="{F4E1FA80-CDE7-48C0-8A7B-0C81C61745E1}" srcId="{B875D020-7D8B-4F2C-8A46-7BBFA12D5DED}" destId="{062395A1-2EB7-416C-AD75-7124E7BA09B9}" srcOrd="0" destOrd="0" parTransId="{66AC6AA6-E4D8-474F-B2BD-BEA79F651DEB}" sibTransId="{4CC6FFA5-FAE8-4A88-94C1-A72F5D8BDBE7}"/>
    <dgm:cxn modelId="{11875AA9-A7E5-334F-B2E3-75F84F989895}" type="presOf" srcId="{2B2C6D5C-08DA-4CB4-A96C-4FF642AE7069}" destId="{C96A2DE1-7823-4E03-BBE9-EEAB1C148751}" srcOrd="0" destOrd="0" presId="urn:microsoft.com/office/officeart/2005/8/layout/hierarchy2"/>
    <dgm:cxn modelId="{823042C6-0C4C-D849-90E4-164943D67E26}" type="presOf" srcId="{7A479A0E-E172-4923-9D86-84EEA0FBE702}" destId="{EF2413BD-2382-48B5-B728-AA130ADC72A5}" srcOrd="0" destOrd="0" presId="urn:microsoft.com/office/officeart/2005/8/layout/hierarchy2"/>
    <dgm:cxn modelId="{A23512E6-65E0-CE40-B547-2D65B7A2C3A5}" type="presOf" srcId="{66AC6AA6-E4D8-474F-B2BD-BEA79F651DEB}" destId="{14DFDA89-F9CC-4E5C-A675-ED28BB15EC22}" srcOrd="1" destOrd="0" presId="urn:microsoft.com/office/officeart/2005/8/layout/hierarchy2"/>
    <dgm:cxn modelId="{3F6130A9-C65B-410C-8349-463489857EBF}" srcId="{2B2C6D5C-08DA-4CB4-A96C-4FF642AE7069}" destId="{F786BC55-05C8-4B1F-B189-7AE406248D25}" srcOrd="1" destOrd="0" parTransId="{E0C6605C-A8B7-426F-9A85-B8901FFBDF12}" sibTransId="{1634BBAC-CC5E-4DF4-899A-2218A378698E}"/>
    <dgm:cxn modelId="{9DDA9ABE-6993-E74D-8870-B2D8F3E45515}" type="presOf" srcId="{D6F35133-88F0-402B-8B59-CC565F3E04CC}" destId="{A24A9574-2927-46A6-9818-CF8A4411AB68}" srcOrd="0" destOrd="0" presId="urn:microsoft.com/office/officeart/2005/8/layout/hierarchy2"/>
    <dgm:cxn modelId="{63138089-2915-2C45-A3A4-97BBF33C7D75}" type="presOf" srcId="{3F3CF0C1-6703-4401-B1DC-8784A12D3FAA}" destId="{E5CDA820-7B33-49F8-8F57-A7FEF3AF5E3B}" srcOrd="0" destOrd="0" presId="urn:microsoft.com/office/officeart/2005/8/layout/hierarchy2"/>
    <dgm:cxn modelId="{147F54E3-6C09-E949-AF9C-0258104F3732}" type="presOf" srcId="{062395A1-2EB7-416C-AD75-7124E7BA09B9}" destId="{3710D2ED-68BF-438C-A4C8-5747C1A7B665}" srcOrd="0" destOrd="0" presId="urn:microsoft.com/office/officeart/2005/8/layout/hierarchy2"/>
    <dgm:cxn modelId="{73339349-5C39-4EC5-BF49-2FA646A9585E}" srcId="{CD3AD8A8-D493-4031-AE25-CBA2DEA5A9CA}" destId="{B875D020-7D8B-4F2C-8A46-7BBFA12D5DED}" srcOrd="0" destOrd="0" parTransId="{484EF39C-6928-4E1F-A555-9165B545A89B}" sibTransId="{D9F6D72C-FD10-4617-A22B-4C939C6B42D3}"/>
    <dgm:cxn modelId="{1542B97E-67E9-4DBE-952A-602B91AAD9F7}" srcId="{94884AC2-72CC-4022-9958-F6780E274A4B}" destId="{CD3AD8A8-D493-4031-AE25-CBA2DEA5A9CA}" srcOrd="0" destOrd="0" parTransId="{160AA475-BDD1-4EBB-A85D-550606CCEF54}" sibTransId="{692A7840-8F3F-498C-A3E7-39D80A8CB884}"/>
    <dgm:cxn modelId="{C9ACF1FC-3E0F-2448-B349-93D50B39403E}" type="presParOf" srcId="{D8BB103B-0D06-4DC0-B14F-A59037763ACD}" destId="{3123D4AB-1142-4A9F-AC78-BF383BF98D30}" srcOrd="0" destOrd="0" presId="urn:microsoft.com/office/officeart/2005/8/layout/hierarchy2"/>
    <dgm:cxn modelId="{B72BA3BE-EA5B-4943-BB99-9B077820464F}" type="presParOf" srcId="{3123D4AB-1142-4A9F-AC78-BF383BF98D30}" destId="{28402F06-E59D-49D5-9A9C-6A05611D0BE5}" srcOrd="0" destOrd="0" presId="urn:microsoft.com/office/officeart/2005/8/layout/hierarchy2"/>
    <dgm:cxn modelId="{C6A5B0B0-522A-3744-AA05-8D0724E82897}" type="presParOf" srcId="{3123D4AB-1142-4A9F-AC78-BF383BF98D30}" destId="{410A01B2-DE85-46AF-A84C-768D550E8761}" srcOrd="1" destOrd="0" presId="urn:microsoft.com/office/officeart/2005/8/layout/hierarchy2"/>
    <dgm:cxn modelId="{BA3C6482-BD70-6F46-9347-47B0FBC5E724}" type="presParOf" srcId="{410A01B2-DE85-46AF-A84C-768D550E8761}" destId="{3951124D-56F9-4E18-8101-B14296CFDDE6}" srcOrd="0" destOrd="0" presId="urn:microsoft.com/office/officeart/2005/8/layout/hierarchy2"/>
    <dgm:cxn modelId="{DCE43F86-2477-4D44-984B-3B6E74D8E888}" type="presParOf" srcId="{3951124D-56F9-4E18-8101-B14296CFDDE6}" destId="{ADC305D8-370B-4D64-88E8-70FC2AA3B2FF}" srcOrd="0" destOrd="0" presId="urn:microsoft.com/office/officeart/2005/8/layout/hierarchy2"/>
    <dgm:cxn modelId="{5A7289DE-C1B8-214A-9895-410B443DE3FE}" type="presParOf" srcId="{410A01B2-DE85-46AF-A84C-768D550E8761}" destId="{BF5BCCA6-7F7D-406B-8959-857B691EE911}" srcOrd="1" destOrd="0" presId="urn:microsoft.com/office/officeart/2005/8/layout/hierarchy2"/>
    <dgm:cxn modelId="{9DEA56AA-D129-B643-BC0D-2C4B2A112DA5}" type="presParOf" srcId="{BF5BCCA6-7F7D-406B-8959-857B691EE911}" destId="{D15343E0-1DC8-4A22-B5B0-C947623E3587}" srcOrd="0" destOrd="0" presId="urn:microsoft.com/office/officeart/2005/8/layout/hierarchy2"/>
    <dgm:cxn modelId="{686F98A3-8BC0-2F42-B53A-0E082A33F91E}" type="presParOf" srcId="{BF5BCCA6-7F7D-406B-8959-857B691EE911}" destId="{4C6189EA-8FF1-4695-AD82-64ED329DDAB1}" srcOrd="1" destOrd="0" presId="urn:microsoft.com/office/officeart/2005/8/layout/hierarchy2"/>
    <dgm:cxn modelId="{C9A2F64A-E6EE-0E40-BDED-3951710038C6}" type="presParOf" srcId="{4C6189EA-8FF1-4695-AD82-64ED329DDAB1}" destId="{D0177E86-D96F-4D7F-B103-9FD67327411B}" srcOrd="0" destOrd="0" presId="urn:microsoft.com/office/officeart/2005/8/layout/hierarchy2"/>
    <dgm:cxn modelId="{724C7285-9EE3-4B4A-9216-68E20FBCCCFC}" type="presParOf" srcId="{D0177E86-D96F-4D7F-B103-9FD67327411B}" destId="{14DFDA89-F9CC-4E5C-A675-ED28BB15EC22}" srcOrd="0" destOrd="0" presId="urn:microsoft.com/office/officeart/2005/8/layout/hierarchy2"/>
    <dgm:cxn modelId="{16DDF77B-1814-F948-9A1C-2BC5DAF6689C}" type="presParOf" srcId="{4C6189EA-8FF1-4695-AD82-64ED329DDAB1}" destId="{4A4881D9-F7DA-4639-A308-A71E114F1AB7}" srcOrd="1" destOrd="0" presId="urn:microsoft.com/office/officeart/2005/8/layout/hierarchy2"/>
    <dgm:cxn modelId="{37371D55-DC05-F142-A6D6-E534B3F83047}" type="presParOf" srcId="{4A4881D9-F7DA-4639-A308-A71E114F1AB7}" destId="{3710D2ED-68BF-438C-A4C8-5747C1A7B665}" srcOrd="0" destOrd="0" presId="urn:microsoft.com/office/officeart/2005/8/layout/hierarchy2"/>
    <dgm:cxn modelId="{1834779A-CAF7-F549-9AA2-51688583F97F}" type="presParOf" srcId="{4A4881D9-F7DA-4639-A308-A71E114F1AB7}" destId="{16623634-3F69-44E8-9E8D-CB47DB14F041}" srcOrd="1" destOrd="0" presId="urn:microsoft.com/office/officeart/2005/8/layout/hierarchy2"/>
    <dgm:cxn modelId="{FD795116-B622-C049-9950-63CF39B0BDBB}" type="presParOf" srcId="{4C6189EA-8FF1-4695-AD82-64ED329DDAB1}" destId="{B12321EA-FDCD-46DE-9E87-9C8F61244280}" srcOrd="2" destOrd="0" presId="urn:microsoft.com/office/officeart/2005/8/layout/hierarchy2"/>
    <dgm:cxn modelId="{4E9DA58B-C270-F94B-B418-AE0503966076}" type="presParOf" srcId="{B12321EA-FDCD-46DE-9E87-9C8F61244280}" destId="{2E4C0621-04A7-4B0E-9BF7-69F91E095664}" srcOrd="0" destOrd="0" presId="urn:microsoft.com/office/officeart/2005/8/layout/hierarchy2"/>
    <dgm:cxn modelId="{CAC0B722-9F93-F944-8A20-7B65C73FBC5C}" type="presParOf" srcId="{4C6189EA-8FF1-4695-AD82-64ED329DDAB1}" destId="{B0E6E6DB-0BBB-4C99-84CC-273960B00A75}" srcOrd="3" destOrd="0" presId="urn:microsoft.com/office/officeart/2005/8/layout/hierarchy2"/>
    <dgm:cxn modelId="{C9B3A2DE-910F-BC42-94E3-769A121BA4A8}" type="presParOf" srcId="{B0E6E6DB-0BBB-4C99-84CC-273960B00A75}" destId="{EF2413BD-2382-48B5-B728-AA130ADC72A5}" srcOrd="0" destOrd="0" presId="urn:microsoft.com/office/officeart/2005/8/layout/hierarchy2"/>
    <dgm:cxn modelId="{43F9AF53-FEDA-344B-B77D-18F55C94F1AB}" type="presParOf" srcId="{B0E6E6DB-0BBB-4C99-84CC-273960B00A75}" destId="{E55CCC39-2F15-4DAA-85D8-84CA7B12961B}" srcOrd="1" destOrd="0" presId="urn:microsoft.com/office/officeart/2005/8/layout/hierarchy2"/>
    <dgm:cxn modelId="{6F31EEF4-2D88-9A4B-95BC-65715A3B5270}" type="presParOf" srcId="{410A01B2-DE85-46AF-A84C-768D550E8761}" destId="{A24A9574-2927-46A6-9818-CF8A4411AB68}" srcOrd="2" destOrd="0" presId="urn:microsoft.com/office/officeart/2005/8/layout/hierarchy2"/>
    <dgm:cxn modelId="{180483FC-9DE5-EB41-BE13-DF1246272B67}" type="presParOf" srcId="{A24A9574-2927-46A6-9818-CF8A4411AB68}" destId="{63384AC5-C8DB-43C8-9185-7B6C08600167}" srcOrd="0" destOrd="0" presId="urn:microsoft.com/office/officeart/2005/8/layout/hierarchy2"/>
    <dgm:cxn modelId="{B7426AB2-71BE-3F4E-BA4B-BD70986416FD}" type="presParOf" srcId="{410A01B2-DE85-46AF-A84C-768D550E8761}" destId="{AE466F28-AC91-41A2-B1B1-078B87697E04}" srcOrd="3" destOrd="0" presId="urn:microsoft.com/office/officeart/2005/8/layout/hierarchy2"/>
    <dgm:cxn modelId="{E9A9E19B-BD3C-3240-B940-8A79B3F7F71E}" type="presParOf" srcId="{AE466F28-AC91-41A2-B1B1-078B87697E04}" destId="{C96A2DE1-7823-4E03-BBE9-EEAB1C148751}" srcOrd="0" destOrd="0" presId="urn:microsoft.com/office/officeart/2005/8/layout/hierarchy2"/>
    <dgm:cxn modelId="{4E286B2D-ED67-854E-B98B-760A7AECE1D0}" type="presParOf" srcId="{AE466F28-AC91-41A2-B1B1-078B87697E04}" destId="{419F7B2B-CD3C-4835-97B3-F45BE9AD2040}" srcOrd="1" destOrd="0" presId="urn:microsoft.com/office/officeart/2005/8/layout/hierarchy2"/>
    <dgm:cxn modelId="{5E077697-E090-B147-8A70-DE799556E4AC}" type="presParOf" srcId="{419F7B2B-CD3C-4835-97B3-F45BE9AD2040}" destId="{E5CDA820-7B33-49F8-8F57-A7FEF3AF5E3B}" srcOrd="0" destOrd="0" presId="urn:microsoft.com/office/officeart/2005/8/layout/hierarchy2"/>
    <dgm:cxn modelId="{49017D8A-AEBF-334D-B6B0-5EB3E6175AD8}" type="presParOf" srcId="{E5CDA820-7B33-49F8-8F57-A7FEF3AF5E3B}" destId="{264A1177-0E5A-4B80-92C2-E7C70744C397}" srcOrd="0" destOrd="0" presId="urn:microsoft.com/office/officeart/2005/8/layout/hierarchy2"/>
    <dgm:cxn modelId="{0036C6AC-F9FB-8E4E-92CB-76EA4FE4B465}" type="presParOf" srcId="{419F7B2B-CD3C-4835-97B3-F45BE9AD2040}" destId="{243D753B-B6C0-4157-8FDD-C7CEE6EC0A20}" srcOrd="1" destOrd="0" presId="urn:microsoft.com/office/officeart/2005/8/layout/hierarchy2"/>
    <dgm:cxn modelId="{F06E7465-91C8-974C-B05A-238D113EA4F0}" type="presParOf" srcId="{243D753B-B6C0-4157-8FDD-C7CEE6EC0A20}" destId="{35D53CB7-F580-4980-96CE-750F6DE19DF9}" srcOrd="0" destOrd="0" presId="urn:microsoft.com/office/officeart/2005/8/layout/hierarchy2"/>
    <dgm:cxn modelId="{EFD9E0FA-31A1-5041-8E10-D08181859F69}" type="presParOf" srcId="{243D753B-B6C0-4157-8FDD-C7CEE6EC0A20}" destId="{2165BD86-F0BA-4A5D-A534-5DFB982B21F5}" srcOrd="1" destOrd="0" presId="urn:microsoft.com/office/officeart/2005/8/layout/hierarchy2"/>
    <dgm:cxn modelId="{EA21E08F-7E3A-BE4A-83AD-77A27E8D639D}" type="presParOf" srcId="{419F7B2B-CD3C-4835-97B3-F45BE9AD2040}" destId="{30B33E05-CF7F-4D01-881F-6208972A4612}" srcOrd="2" destOrd="0" presId="urn:microsoft.com/office/officeart/2005/8/layout/hierarchy2"/>
    <dgm:cxn modelId="{88B5CE2E-AB7C-104B-B345-F93726E0AA35}" type="presParOf" srcId="{30B33E05-CF7F-4D01-881F-6208972A4612}" destId="{5E898CF2-BEDD-4089-A9D8-564B750F6CC2}" srcOrd="0" destOrd="0" presId="urn:microsoft.com/office/officeart/2005/8/layout/hierarchy2"/>
    <dgm:cxn modelId="{2191BC43-FEBE-F942-91F7-64C070D0EED2}" type="presParOf" srcId="{419F7B2B-CD3C-4835-97B3-F45BE9AD2040}" destId="{643880ED-1009-4C44-A7B9-FC4E3FBF1784}" srcOrd="3" destOrd="0" presId="urn:microsoft.com/office/officeart/2005/8/layout/hierarchy2"/>
    <dgm:cxn modelId="{6BAB04DC-F739-A843-8385-3B00315CA8A2}" type="presParOf" srcId="{643880ED-1009-4C44-A7B9-FC4E3FBF1784}" destId="{430D5153-96B2-40FA-A1A1-E17045A679E8}" srcOrd="0" destOrd="0" presId="urn:microsoft.com/office/officeart/2005/8/layout/hierarchy2"/>
    <dgm:cxn modelId="{51A31CCF-1D3A-9D4A-A68B-39651E01025D}" type="presParOf" srcId="{643880ED-1009-4C44-A7B9-FC4E3FBF1784}" destId="{54F02014-EFE4-4AB6-BFC8-E9CEAB10A801}" srcOrd="1" destOrd="0" presId="urn:microsoft.com/office/officeart/2005/8/layout/hierarchy2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402F06-E59D-49D5-9A9C-6A05611D0BE5}">
      <dsp:nvSpPr>
        <dsp:cNvPr id="0" name=""/>
        <dsp:cNvSpPr/>
      </dsp:nvSpPr>
      <dsp:spPr>
        <a:xfrm>
          <a:off x="5446" y="2600453"/>
          <a:ext cx="2703640" cy="1351820"/>
        </a:xfrm>
        <a:prstGeom prst="roundRect">
          <a:avLst>
            <a:gd name="adj" fmla="val 10000"/>
          </a:avLst>
        </a:prstGeom>
        <a:solidFill>
          <a:schemeClr val="tx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200" kern="1200" dirty="0" smtClean="0">
              <a:latin typeface="Times New Roman" pitchFamily="18" charset="0"/>
              <a:cs typeface="Times New Roman" pitchFamily="18" charset="0"/>
            </a:rPr>
            <a:t>SURADNIČKO UČENJE</a:t>
          </a:r>
          <a:endParaRPr lang="hr-HR" sz="12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45039" y="2640046"/>
        <a:ext cx="2624454" cy="1272634"/>
      </dsp:txXfrm>
    </dsp:sp>
    <dsp:sp modelId="{3951124D-56F9-4E18-8101-B14296CFDDE6}">
      <dsp:nvSpPr>
        <dsp:cNvPr id="0" name=""/>
        <dsp:cNvSpPr/>
      </dsp:nvSpPr>
      <dsp:spPr>
        <a:xfrm rot="18289469">
          <a:off x="2302936" y="2480500"/>
          <a:ext cx="1893754" cy="37133"/>
        </a:xfrm>
        <a:custGeom>
          <a:avLst/>
          <a:gdLst/>
          <a:ahLst/>
          <a:cxnLst/>
          <a:rect l="0" t="0" r="0" b="0"/>
          <a:pathLst>
            <a:path>
              <a:moveTo>
                <a:pt x="0" y="18566"/>
              </a:moveTo>
              <a:lnTo>
                <a:pt x="1893754" y="1856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hr-HR" sz="600" kern="1200"/>
        </a:p>
      </dsp:txBody>
      <dsp:txXfrm>
        <a:off x="3202470" y="2451723"/>
        <a:ext cx="94687" cy="94687"/>
      </dsp:txXfrm>
    </dsp:sp>
    <dsp:sp modelId="{D15343E0-1DC8-4A22-B5B0-C947623E3587}">
      <dsp:nvSpPr>
        <dsp:cNvPr id="0" name=""/>
        <dsp:cNvSpPr/>
      </dsp:nvSpPr>
      <dsp:spPr>
        <a:xfrm>
          <a:off x="3790542" y="1045860"/>
          <a:ext cx="2703640" cy="1351820"/>
        </a:xfrm>
        <a:prstGeom prst="roundRect">
          <a:avLst>
            <a:gd name="adj" fmla="val 10000"/>
          </a:avLst>
        </a:prstGeom>
        <a:solidFill>
          <a:schemeClr val="tx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200" kern="1200" dirty="0" smtClean="0">
              <a:latin typeface="Times New Roman" pitchFamily="18" charset="0"/>
              <a:cs typeface="Times New Roman" pitchFamily="18" charset="0"/>
            </a:rPr>
            <a:t>PREDNOSTI</a:t>
          </a:r>
          <a:endParaRPr lang="hr-HR" sz="12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830135" y="1085453"/>
        <a:ext cx="2624454" cy="1272634"/>
      </dsp:txXfrm>
    </dsp:sp>
    <dsp:sp modelId="{D0177E86-D96F-4D7F-B103-9FD67327411B}">
      <dsp:nvSpPr>
        <dsp:cNvPr id="0" name=""/>
        <dsp:cNvSpPr/>
      </dsp:nvSpPr>
      <dsp:spPr>
        <a:xfrm rot="19457599">
          <a:off x="6369002" y="1314555"/>
          <a:ext cx="1331817" cy="37133"/>
        </a:xfrm>
        <a:custGeom>
          <a:avLst/>
          <a:gdLst/>
          <a:ahLst/>
          <a:cxnLst/>
          <a:rect l="0" t="0" r="0" b="0"/>
          <a:pathLst>
            <a:path>
              <a:moveTo>
                <a:pt x="0" y="18566"/>
              </a:moveTo>
              <a:lnTo>
                <a:pt x="1331817" y="18566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hr-HR" sz="500" kern="1200"/>
        </a:p>
      </dsp:txBody>
      <dsp:txXfrm>
        <a:off x="7001615" y="1299827"/>
        <a:ext cx="66590" cy="66590"/>
      </dsp:txXfrm>
    </dsp:sp>
    <dsp:sp modelId="{3710D2ED-68BF-438C-A4C8-5747C1A7B665}">
      <dsp:nvSpPr>
        <dsp:cNvPr id="0" name=""/>
        <dsp:cNvSpPr/>
      </dsp:nvSpPr>
      <dsp:spPr>
        <a:xfrm>
          <a:off x="7575638" y="268564"/>
          <a:ext cx="2703640" cy="1351820"/>
        </a:xfrm>
        <a:prstGeom prst="roundRect">
          <a:avLst>
            <a:gd name="adj" fmla="val 10000"/>
          </a:avLst>
        </a:prstGeom>
        <a:solidFill>
          <a:schemeClr val="tx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200" kern="1200" dirty="0" smtClean="0">
              <a:latin typeface="Times New Roman" pitchFamily="18" charset="0"/>
              <a:cs typeface="Times New Roman" pitchFamily="18" charset="0"/>
            </a:rPr>
            <a:t>Pomaže ostvarivanju kontakta među sudionicima, razmjenu iskustava, ideja i stavova.</a:t>
          </a:r>
        </a:p>
      </dsp:txBody>
      <dsp:txXfrm>
        <a:off x="7615231" y="308157"/>
        <a:ext cx="2624454" cy="1272634"/>
      </dsp:txXfrm>
    </dsp:sp>
    <dsp:sp modelId="{B12321EA-FDCD-46DE-9E87-9C8F61244280}">
      <dsp:nvSpPr>
        <dsp:cNvPr id="0" name=""/>
        <dsp:cNvSpPr/>
      </dsp:nvSpPr>
      <dsp:spPr>
        <a:xfrm rot="2142401">
          <a:off x="6369002" y="2091852"/>
          <a:ext cx="1331817" cy="37133"/>
        </a:xfrm>
        <a:custGeom>
          <a:avLst/>
          <a:gdLst/>
          <a:ahLst/>
          <a:cxnLst/>
          <a:rect l="0" t="0" r="0" b="0"/>
          <a:pathLst>
            <a:path>
              <a:moveTo>
                <a:pt x="0" y="18566"/>
              </a:moveTo>
              <a:lnTo>
                <a:pt x="1331817" y="18566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hr-HR" sz="500" kern="1200"/>
        </a:p>
      </dsp:txBody>
      <dsp:txXfrm>
        <a:off x="7001615" y="2077123"/>
        <a:ext cx="66590" cy="66590"/>
      </dsp:txXfrm>
    </dsp:sp>
    <dsp:sp modelId="{EF2413BD-2382-48B5-B728-AA130ADC72A5}">
      <dsp:nvSpPr>
        <dsp:cNvPr id="0" name=""/>
        <dsp:cNvSpPr/>
      </dsp:nvSpPr>
      <dsp:spPr>
        <a:xfrm>
          <a:off x="7575638" y="1823157"/>
          <a:ext cx="2703640" cy="1351820"/>
        </a:xfrm>
        <a:prstGeom prst="roundRect">
          <a:avLst>
            <a:gd name="adj" fmla="val 10000"/>
          </a:avLst>
        </a:prstGeom>
        <a:solidFill>
          <a:schemeClr val="tx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200" kern="1200" dirty="0" smtClean="0">
              <a:latin typeface="Times New Roman" pitchFamily="18" charset="0"/>
              <a:cs typeface="Times New Roman" pitchFamily="18" charset="0"/>
            </a:rPr>
            <a:t>Potiče razvoj samodiscipline, timski rad;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200" kern="1200" dirty="0" smtClean="0">
              <a:latin typeface="Times New Roman" pitchFamily="18" charset="0"/>
              <a:cs typeface="Times New Roman" pitchFamily="18" charset="0"/>
            </a:rPr>
            <a:t>Trajnije zadržavanje znanja.</a:t>
          </a:r>
        </a:p>
      </dsp:txBody>
      <dsp:txXfrm>
        <a:off x="7615231" y="1862750"/>
        <a:ext cx="2624454" cy="1272634"/>
      </dsp:txXfrm>
    </dsp:sp>
    <dsp:sp modelId="{A24A9574-2927-46A6-9818-CF8A4411AB68}">
      <dsp:nvSpPr>
        <dsp:cNvPr id="0" name=""/>
        <dsp:cNvSpPr/>
      </dsp:nvSpPr>
      <dsp:spPr>
        <a:xfrm rot="3310531">
          <a:off x="2302936" y="4035093"/>
          <a:ext cx="1893754" cy="37133"/>
        </a:xfrm>
        <a:custGeom>
          <a:avLst/>
          <a:gdLst/>
          <a:ahLst/>
          <a:cxnLst/>
          <a:rect l="0" t="0" r="0" b="0"/>
          <a:pathLst>
            <a:path>
              <a:moveTo>
                <a:pt x="0" y="18566"/>
              </a:moveTo>
              <a:lnTo>
                <a:pt x="1893754" y="1856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hr-HR" sz="600" kern="1200"/>
        </a:p>
      </dsp:txBody>
      <dsp:txXfrm>
        <a:off x="3202470" y="4006316"/>
        <a:ext cx="94687" cy="94687"/>
      </dsp:txXfrm>
    </dsp:sp>
    <dsp:sp modelId="{C96A2DE1-7823-4E03-BBE9-EEAB1C148751}">
      <dsp:nvSpPr>
        <dsp:cNvPr id="0" name=""/>
        <dsp:cNvSpPr/>
      </dsp:nvSpPr>
      <dsp:spPr>
        <a:xfrm>
          <a:off x="3790542" y="4155047"/>
          <a:ext cx="2703640" cy="1351820"/>
        </a:xfrm>
        <a:prstGeom prst="roundRect">
          <a:avLst>
            <a:gd name="adj" fmla="val 10000"/>
          </a:avLst>
        </a:prstGeom>
        <a:solidFill>
          <a:schemeClr val="tx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200" kern="1200" dirty="0" smtClean="0">
              <a:latin typeface="Times New Roman" pitchFamily="18" charset="0"/>
              <a:cs typeface="Times New Roman" pitchFamily="18" charset="0"/>
            </a:rPr>
            <a:t>NEDOSTACI</a:t>
          </a:r>
          <a:endParaRPr lang="hr-HR" sz="12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830135" y="4194640"/>
        <a:ext cx="2624454" cy="1272634"/>
      </dsp:txXfrm>
    </dsp:sp>
    <dsp:sp modelId="{E5CDA820-7B33-49F8-8F57-A7FEF3AF5E3B}">
      <dsp:nvSpPr>
        <dsp:cNvPr id="0" name=""/>
        <dsp:cNvSpPr/>
      </dsp:nvSpPr>
      <dsp:spPr>
        <a:xfrm rot="19457599">
          <a:off x="6369002" y="4423741"/>
          <a:ext cx="1331817" cy="37133"/>
        </a:xfrm>
        <a:custGeom>
          <a:avLst/>
          <a:gdLst/>
          <a:ahLst/>
          <a:cxnLst/>
          <a:rect l="0" t="0" r="0" b="0"/>
          <a:pathLst>
            <a:path>
              <a:moveTo>
                <a:pt x="0" y="18566"/>
              </a:moveTo>
              <a:lnTo>
                <a:pt x="1331817" y="18566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hr-HR" sz="500" kern="1200"/>
        </a:p>
      </dsp:txBody>
      <dsp:txXfrm>
        <a:off x="7001615" y="4409013"/>
        <a:ext cx="66590" cy="66590"/>
      </dsp:txXfrm>
    </dsp:sp>
    <dsp:sp modelId="{35D53CB7-F580-4980-96CE-750F6DE19DF9}">
      <dsp:nvSpPr>
        <dsp:cNvPr id="0" name=""/>
        <dsp:cNvSpPr/>
      </dsp:nvSpPr>
      <dsp:spPr>
        <a:xfrm>
          <a:off x="7575638" y="3377750"/>
          <a:ext cx="2703640" cy="1351820"/>
        </a:xfrm>
        <a:prstGeom prst="roundRect">
          <a:avLst>
            <a:gd name="adj" fmla="val 10000"/>
          </a:avLst>
        </a:prstGeom>
        <a:solidFill>
          <a:schemeClr val="tx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200" kern="1200" dirty="0" smtClean="0">
              <a:latin typeface="Times New Roman" pitchFamily="18" charset="0"/>
              <a:cs typeface="Times New Roman" pitchFamily="18" charset="0"/>
            </a:rPr>
            <a:t>Neprikladan prostor, premalo vremena.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200" kern="1200" dirty="0" smtClean="0">
              <a:latin typeface="Times New Roman" pitchFamily="18" charset="0"/>
              <a:cs typeface="Times New Roman" pitchFamily="18" charset="0"/>
            </a:rPr>
            <a:t>Nedisciplina, nespremnost, neodgovornost.</a:t>
          </a:r>
        </a:p>
      </dsp:txBody>
      <dsp:txXfrm>
        <a:off x="7615231" y="3417343"/>
        <a:ext cx="2624454" cy="1272634"/>
      </dsp:txXfrm>
    </dsp:sp>
    <dsp:sp modelId="{30B33E05-CF7F-4D01-881F-6208972A4612}">
      <dsp:nvSpPr>
        <dsp:cNvPr id="0" name=""/>
        <dsp:cNvSpPr/>
      </dsp:nvSpPr>
      <dsp:spPr>
        <a:xfrm rot="2142401">
          <a:off x="6369002" y="5201038"/>
          <a:ext cx="1331817" cy="37133"/>
        </a:xfrm>
        <a:custGeom>
          <a:avLst/>
          <a:gdLst/>
          <a:ahLst/>
          <a:cxnLst/>
          <a:rect l="0" t="0" r="0" b="0"/>
          <a:pathLst>
            <a:path>
              <a:moveTo>
                <a:pt x="0" y="18566"/>
              </a:moveTo>
              <a:lnTo>
                <a:pt x="1331817" y="18566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hr-HR" sz="500" kern="1200"/>
        </a:p>
      </dsp:txBody>
      <dsp:txXfrm>
        <a:off x="7001615" y="5186309"/>
        <a:ext cx="66590" cy="66590"/>
      </dsp:txXfrm>
    </dsp:sp>
    <dsp:sp modelId="{430D5153-96B2-40FA-A1A1-E17045A679E8}">
      <dsp:nvSpPr>
        <dsp:cNvPr id="0" name=""/>
        <dsp:cNvSpPr/>
      </dsp:nvSpPr>
      <dsp:spPr>
        <a:xfrm>
          <a:off x="7575638" y="4932343"/>
          <a:ext cx="2703640" cy="1351820"/>
        </a:xfrm>
        <a:prstGeom prst="roundRect">
          <a:avLst>
            <a:gd name="adj" fmla="val 10000"/>
          </a:avLst>
        </a:prstGeom>
        <a:solidFill>
          <a:schemeClr val="tx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200" kern="1200" dirty="0" smtClean="0">
              <a:latin typeface="Times New Roman" pitchFamily="18" charset="0"/>
              <a:cs typeface="Times New Roman" pitchFamily="18" charset="0"/>
            </a:rPr>
            <a:t>Sudionici lako izgube pravi smjer u obavljanju zadataka;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r-HR" sz="1200" kern="1200" dirty="0" smtClean="0">
              <a:latin typeface="Times New Roman" pitchFamily="18" charset="0"/>
              <a:cs typeface="Times New Roman" pitchFamily="18" charset="0"/>
            </a:rPr>
            <a:t>Neki se sudionici pretjerano nameću u grupi, a neki su neaktivni.</a:t>
          </a:r>
        </a:p>
      </dsp:txBody>
      <dsp:txXfrm>
        <a:off x="7615231" y="4971936"/>
        <a:ext cx="2624454" cy="127263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 zaglavlj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hr-HR" dirty="0"/>
          </a:p>
        </p:txBody>
      </p:sp>
      <p:sp>
        <p:nvSpPr>
          <p:cNvPr id="3" name="Rezervirano mjesto za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CA226CC8-21DA-4A27-85C2-EE2EBE1C44EA}" type="datetime1">
              <a:rPr lang="hr-HR" smtClean="0"/>
              <a:t>29.05.2023.</a:t>
            </a:fld>
            <a:endParaRPr lang="hr-HR" dirty="0"/>
          </a:p>
        </p:txBody>
      </p:sp>
      <p:sp>
        <p:nvSpPr>
          <p:cNvPr id="4" name="Rezervirano mjesto za podnožj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hr-HR" dirty="0"/>
          </a:p>
        </p:txBody>
      </p:sp>
      <p:sp>
        <p:nvSpPr>
          <p:cNvPr id="5" name="Rezervirano mjesto broja slajda 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E06BD15E-A83F-499B-AE2F-72149146BFF5}" type="slidenum">
              <a:rPr lang="hr-HR" smtClean="0"/>
              <a:t>‹#›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5283393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 zaglavlj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hr-HR" noProof="0" dirty="0"/>
          </a:p>
        </p:txBody>
      </p:sp>
      <p:sp>
        <p:nvSpPr>
          <p:cNvPr id="3" name="Rezervirano mjesto za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97E86D-D721-4CCA-8C5A-AF7895B9F3E2}" type="datetime1">
              <a:rPr lang="hr-HR" smtClean="0"/>
              <a:pPr/>
              <a:t>29.05.2023.</a:t>
            </a:fld>
            <a:endParaRPr lang="hr-HR" dirty="0"/>
          </a:p>
        </p:txBody>
      </p:sp>
      <p:sp>
        <p:nvSpPr>
          <p:cNvPr id="4" name="Rezervirano mjesto slike slajd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hr-HR" noProof="0" dirty="0"/>
          </a:p>
        </p:txBody>
      </p:sp>
      <p:sp>
        <p:nvSpPr>
          <p:cNvPr id="5" name="Rezervirano mjesto bilježaka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hr-HR" noProof="0" dirty="0" smtClean="0"/>
              <a:t>Kliknite da biste uredili stilove teksta matrice</a:t>
            </a:r>
          </a:p>
          <a:p>
            <a:pPr lvl="1" rtl="0"/>
            <a:r>
              <a:rPr lang="hr-HR" noProof="0" dirty="0" smtClean="0"/>
              <a:t>Druga razina</a:t>
            </a:r>
          </a:p>
          <a:p>
            <a:pPr lvl="2" rtl="0"/>
            <a:r>
              <a:rPr lang="hr-HR" noProof="0" dirty="0" smtClean="0"/>
              <a:t>Treća razina</a:t>
            </a:r>
          </a:p>
          <a:p>
            <a:pPr lvl="3" rtl="0"/>
            <a:r>
              <a:rPr lang="hr-HR" noProof="0" dirty="0" smtClean="0"/>
              <a:t>Četvrta razina</a:t>
            </a:r>
          </a:p>
          <a:p>
            <a:pPr lvl="4" rtl="0"/>
            <a:r>
              <a:rPr lang="hr-HR" noProof="0" dirty="0" smtClean="0"/>
              <a:t>Peta razina</a:t>
            </a:r>
            <a:endParaRPr lang="hr-HR" noProof="0" dirty="0"/>
          </a:p>
        </p:txBody>
      </p:sp>
      <p:sp>
        <p:nvSpPr>
          <p:cNvPr id="6" name="Rezervirano mjesto za podnožj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hr-HR" noProof="0" dirty="0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4BD6FFF6-EFF5-46FA-B62C-F141E1274D59}" type="slidenum">
              <a:rPr lang="hr-HR" noProof="0" smtClean="0"/>
              <a:t>‹#›</a:t>
            </a:fld>
            <a:endParaRPr lang="hr-HR" noProof="0" dirty="0"/>
          </a:p>
        </p:txBody>
      </p:sp>
    </p:spTree>
    <p:extLst>
      <p:ext uri="{BB962C8B-B14F-4D97-AF65-F5344CB8AC3E}">
        <p14:creationId xmlns:p14="http://schemas.microsoft.com/office/powerpoint/2010/main" val="7556670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4BD6FFF6-EFF5-46FA-B62C-F141E1274D59}" type="slidenum">
              <a:rPr lang="hr-HR" smtClean="0"/>
              <a:t>1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40052295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4BD6FFF6-EFF5-46FA-B62C-F141E1274D59}" type="slidenum">
              <a:rPr lang="hr-HR" smtClean="0"/>
              <a:t>5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9861072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4BD6FFF6-EFF5-46FA-B62C-F141E1274D59}" type="slidenum">
              <a:rPr lang="hr-HR" smtClean="0"/>
              <a:t>11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340898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4BD6FFF6-EFF5-46FA-B62C-F141E1274D59}" type="slidenum">
              <a:rPr lang="hr-HR" smtClean="0"/>
              <a:t>20</a:t>
            </a:fld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1142793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Slika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Naslov 13"/>
          <p:cNvSpPr>
            <a:spLocks noGrp="1"/>
          </p:cNvSpPr>
          <p:nvPr>
            <p:ph type="ctrTitle"/>
          </p:nvPr>
        </p:nvSpPr>
        <p:spPr>
          <a:xfrm>
            <a:off x="1910080" y="1179705"/>
            <a:ext cx="9875520" cy="1472184"/>
          </a:xfrm>
          <a:prstGeom prst="rect">
            <a:avLst/>
          </a:prstGeom>
        </p:spPr>
        <p:txBody>
          <a:bodyPr rtlCol="0" anchor="b"/>
          <a:lstStyle>
            <a:lvl1pPr algn="ctr">
              <a:defRPr/>
            </a:lvl1pPr>
            <a:extLst/>
          </a:lstStyle>
          <a:p>
            <a:pPr rtl="0"/>
            <a:r>
              <a:rPr lang="en-US" noProof="0" smtClean="0"/>
              <a:t>Click to edit Master title style</a:t>
            </a:r>
            <a:endParaRPr lang="hr-HR" noProof="0" dirty="0"/>
          </a:p>
        </p:txBody>
      </p:sp>
      <p:sp>
        <p:nvSpPr>
          <p:cNvPr id="22" name="Podnaslov 21"/>
          <p:cNvSpPr>
            <a:spLocks noGrp="1"/>
          </p:cNvSpPr>
          <p:nvPr>
            <p:ph type="subTitle" idx="1"/>
          </p:nvPr>
        </p:nvSpPr>
        <p:spPr>
          <a:xfrm>
            <a:off x="1910080" y="2669871"/>
            <a:ext cx="9875520" cy="1752600"/>
          </a:xfrm>
          <a:prstGeom prst="rect">
            <a:avLst/>
          </a:prstGeom>
        </p:spPr>
        <p:txBody>
          <a:bodyPr tIns="0" rtlCol="0"/>
          <a:lstStyle>
            <a:lvl1pPr marL="27432" indent="0" algn="ctr">
              <a:buNone/>
              <a:defRPr sz="2600" b="1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pPr rtl="0"/>
            <a:r>
              <a:rPr lang="en-US" noProof="0" smtClean="0"/>
              <a:t>Click to edit Master subtitle style</a:t>
            </a:r>
            <a:endParaRPr kumimoji="0" lang="hr-HR" noProof="0" dirty="0"/>
          </a:p>
        </p:txBody>
      </p:sp>
      <p:sp>
        <p:nvSpPr>
          <p:cNvPr id="7" name="Rezervirano mjesto za datum 6"/>
          <p:cNvSpPr>
            <a:spLocks noGrp="1"/>
          </p:cNvSpPr>
          <p:nvPr>
            <p:ph type="dt" sz="half" idx="10"/>
          </p:nvPr>
        </p:nvSpPr>
        <p:spPr>
          <a:xfrm>
            <a:off x="4775200" y="6305550"/>
            <a:ext cx="2844800" cy="476250"/>
          </a:xfrm>
          <a:prstGeom prst="rect">
            <a:avLst/>
          </a:prstGeom>
        </p:spPr>
        <p:txBody>
          <a:bodyPr rtlCol="0"/>
          <a:lstStyle/>
          <a:p>
            <a:pPr rtl="0"/>
            <a:fld id="{7B758743-F5DA-494C-AA2A-0B9896C1BA16}" type="datetime1">
              <a:rPr lang="hr-HR" noProof="0" smtClean="0"/>
              <a:t>29.05.2023.</a:t>
            </a:fld>
            <a:endParaRPr lang="hr-HR" noProof="0" dirty="0"/>
          </a:p>
        </p:txBody>
      </p:sp>
      <p:sp>
        <p:nvSpPr>
          <p:cNvPr id="20" name="Rezervirano mjesto za podnožje 19"/>
          <p:cNvSpPr>
            <a:spLocks noGrp="1"/>
          </p:cNvSpPr>
          <p:nvPr>
            <p:ph type="ftr" sz="quarter" idx="11"/>
          </p:nvPr>
        </p:nvSpPr>
        <p:spPr>
          <a:xfrm>
            <a:off x="7620000" y="6305550"/>
            <a:ext cx="3860800" cy="476250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hr-HR" noProof="0" dirty="0" smtClean="0"/>
              <a:t>Dodajte podnožje</a:t>
            </a:r>
            <a:endParaRPr lang="hr-HR" noProof="0" dirty="0"/>
          </a:p>
        </p:txBody>
      </p:sp>
      <p:sp>
        <p:nvSpPr>
          <p:cNvPr id="10" name="Rezervirano mjesto broja slajda 9"/>
          <p:cNvSpPr>
            <a:spLocks noGrp="1"/>
          </p:cNvSpPr>
          <p:nvPr>
            <p:ph type="sldNum" sz="quarter" idx="12"/>
          </p:nvPr>
        </p:nvSpPr>
        <p:spPr>
          <a:xfrm>
            <a:off x="11484864" y="6305550"/>
            <a:ext cx="609600" cy="476250"/>
          </a:xfrm>
          <a:prstGeom prst="rect">
            <a:avLst/>
          </a:prstGeom>
        </p:spPr>
        <p:txBody>
          <a:bodyPr rtlCol="0"/>
          <a:lstStyle/>
          <a:p>
            <a:pPr rtl="0"/>
            <a:fld id="{401CF334-2D5C-4859-84A6-CA7E6E43FAEB}" type="slidenum">
              <a:rPr lang="hr-HR" noProof="0" smtClean="0"/>
              <a:t>‹#›</a:t>
            </a:fld>
            <a:endParaRPr lang="hr-HR" noProof="0" dirty="0"/>
          </a:p>
        </p:txBody>
      </p:sp>
    </p:spTree>
    <p:extLst>
      <p:ext uri="{BB962C8B-B14F-4D97-AF65-F5344CB8AC3E}">
        <p14:creationId xmlns:p14="http://schemas.microsoft.com/office/powerpoint/2010/main" val="4072726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914144" y="274638"/>
            <a:ext cx="9997440" cy="1143000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en-US" noProof="0" smtClean="0"/>
              <a:t>Click to edit Master title style</a:t>
            </a:r>
            <a:endParaRPr lang="hr-HR" noProof="0" dirty="0"/>
          </a:p>
        </p:txBody>
      </p:sp>
      <p:sp>
        <p:nvSpPr>
          <p:cNvPr id="3" name="Rezervirano mjesto za sadržaj 2"/>
          <p:cNvSpPr>
            <a:spLocks noGrp="1"/>
          </p:cNvSpPr>
          <p:nvPr>
            <p:ph idx="1"/>
          </p:nvPr>
        </p:nvSpPr>
        <p:spPr>
          <a:xfrm>
            <a:off x="1914144" y="1447800"/>
            <a:ext cx="9997440" cy="4800600"/>
          </a:xfrm>
          <a:prstGeom prst="rect">
            <a:avLst/>
          </a:prstGeom>
        </p:spPr>
        <p:txBody>
          <a:bodyPr rtlCol="0"/>
          <a:lstStyle/>
          <a:p>
            <a:pPr lvl="0" rtl="0" eaLnBrk="1" latinLnBrk="0" hangingPunct="1"/>
            <a:r>
              <a:rPr lang="en-US" noProof="0" smtClean="0"/>
              <a:t>Click to edit Master text styles</a:t>
            </a:r>
          </a:p>
          <a:p>
            <a:pPr lvl="1" rtl="0" eaLnBrk="1" latinLnBrk="0" hangingPunct="1"/>
            <a:r>
              <a:rPr lang="en-US" noProof="0" smtClean="0"/>
              <a:t>Second level</a:t>
            </a:r>
          </a:p>
          <a:p>
            <a:pPr lvl="2" rtl="0" eaLnBrk="1" latinLnBrk="0" hangingPunct="1"/>
            <a:r>
              <a:rPr lang="en-US" noProof="0" smtClean="0"/>
              <a:t>Third level</a:t>
            </a:r>
          </a:p>
          <a:p>
            <a:pPr lvl="3" rtl="0" eaLnBrk="1" latinLnBrk="0" hangingPunct="1"/>
            <a:r>
              <a:rPr lang="en-US" noProof="0" smtClean="0"/>
              <a:t>Fourth level</a:t>
            </a:r>
          </a:p>
          <a:p>
            <a:pPr lvl="4" rtl="0" eaLnBrk="1" latinLnBrk="0" hangingPunct="1"/>
            <a:r>
              <a:rPr lang="en-US" noProof="0" smtClean="0"/>
              <a:t>Fifth level</a:t>
            </a:r>
            <a:endParaRPr kumimoji="0" lang="hr-HR" noProof="0" dirty="0"/>
          </a:p>
        </p:txBody>
      </p:sp>
      <p:sp>
        <p:nvSpPr>
          <p:cNvPr id="4" name="Rezervirano mjesto za datum 3"/>
          <p:cNvSpPr>
            <a:spLocks noGrp="1"/>
          </p:cNvSpPr>
          <p:nvPr>
            <p:ph type="dt" sz="half" idx="10"/>
          </p:nvPr>
        </p:nvSpPr>
        <p:spPr>
          <a:xfrm>
            <a:off x="4775200" y="6305550"/>
            <a:ext cx="2844800" cy="476250"/>
          </a:xfrm>
          <a:prstGeom prst="rect">
            <a:avLst/>
          </a:prstGeom>
        </p:spPr>
        <p:txBody>
          <a:bodyPr rtlCol="0"/>
          <a:lstStyle/>
          <a:p>
            <a:pPr rtl="0"/>
            <a:fld id="{BBF977FA-3861-4F90-B336-CEA331D40720}" type="datetime1">
              <a:rPr lang="hr-HR" noProof="0" smtClean="0"/>
              <a:t>29.05.2023.</a:t>
            </a:fld>
            <a:endParaRPr lang="hr-HR" noProof="0" dirty="0"/>
          </a:p>
        </p:txBody>
      </p:sp>
      <p:sp>
        <p:nvSpPr>
          <p:cNvPr id="5" name="Rezervirano mjesto za podnožje 4"/>
          <p:cNvSpPr>
            <a:spLocks noGrp="1"/>
          </p:cNvSpPr>
          <p:nvPr>
            <p:ph type="ftr" sz="quarter" idx="11"/>
          </p:nvPr>
        </p:nvSpPr>
        <p:spPr>
          <a:xfrm>
            <a:off x="7620000" y="6305550"/>
            <a:ext cx="3860800" cy="476250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hr-HR" noProof="0" dirty="0" smtClean="0"/>
              <a:t>Dodajte podnožje</a:t>
            </a:r>
            <a:endParaRPr lang="hr-HR" noProof="0" dirty="0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>
          <a:xfrm>
            <a:off x="11484864" y="6305550"/>
            <a:ext cx="609600" cy="476250"/>
          </a:xfrm>
          <a:prstGeom prst="rect">
            <a:avLst/>
          </a:prstGeom>
        </p:spPr>
        <p:txBody>
          <a:bodyPr rtlCol="0"/>
          <a:lstStyle/>
          <a:p>
            <a:pPr rtl="0"/>
            <a:fld id="{401CF334-2D5C-4859-84A6-CA7E6E43FAEB}" type="slidenum">
              <a:rPr lang="hr-HR" noProof="0" smtClean="0"/>
              <a:t>‹#›</a:t>
            </a:fld>
            <a:endParaRPr lang="hr-HR" noProof="0" dirty="0"/>
          </a:p>
        </p:txBody>
      </p:sp>
    </p:spTree>
    <p:extLst>
      <p:ext uri="{BB962C8B-B14F-4D97-AF65-F5344CB8AC3E}">
        <p14:creationId xmlns:p14="http://schemas.microsoft.com/office/powerpoint/2010/main" val="639988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0" orient="horz" pos="2160" userDrawn="1">
          <p15:clr>
            <a:srgbClr val="FBAE40"/>
          </p15:clr>
        </p15:guide>
        <p15:guide id="1" pos="3840" userDrawn="1">
          <p15:clr>
            <a:srgbClr val="FBAE40"/>
          </p15:clr>
        </p15:guide>
        <p15:guide id="2" pos="984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828800" y="2600325"/>
            <a:ext cx="8534400" cy="2286000"/>
          </a:xfrm>
          <a:prstGeom prst="rect">
            <a:avLst/>
          </a:prstGeom>
        </p:spPr>
        <p:txBody>
          <a:bodyPr rtlCol="0"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pPr rtl="0"/>
            <a:r>
              <a:rPr lang="en-US" noProof="0" smtClean="0"/>
              <a:t>Click to edit Master title style</a:t>
            </a:r>
            <a:endParaRPr lang="hr-HR" noProof="0" dirty="0"/>
          </a:p>
        </p:txBody>
      </p:sp>
      <p:sp>
        <p:nvSpPr>
          <p:cNvPr id="3" name="Rezervirano mjesto za tekst 2"/>
          <p:cNvSpPr>
            <a:spLocks noGrp="1"/>
          </p:cNvSpPr>
          <p:nvPr>
            <p:ph type="body" idx="1"/>
          </p:nvPr>
        </p:nvSpPr>
        <p:spPr>
          <a:xfrm>
            <a:off x="1828800" y="1066800"/>
            <a:ext cx="8534400" cy="1509712"/>
          </a:xfrm>
          <a:prstGeom prst="rect">
            <a:avLst/>
          </a:prstGeom>
        </p:spPr>
        <p:txBody>
          <a:bodyPr rtlCol="0"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rtl="0" eaLnBrk="1" latinLnBrk="0" hangingPunct="1"/>
            <a:r>
              <a:rPr lang="en-US" noProof="0" smtClean="0"/>
              <a:t>Click to edit Master text styles</a:t>
            </a:r>
          </a:p>
        </p:txBody>
      </p:sp>
      <p:sp>
        <p:nvSpPr>
          <p:cNvPr id="4" name="Rezervirano mjesto za datum 3"/>
          <p:cNvSpPr>
            <a:spLocks noGrp="1"/>
          </p:cNvSpPr>
          <p:nvPr>
            <p:ph type="dt" sz="half" idx="10"/>
          </p:nvPr>
        </p:nvSpPr>
        <p:spPr>
          <a:xfrm>
            <a:off x="4775200" y="6305550"/>
            <a:ext cx="2844800" cy="476250"/>
          </a:xfrm>
          <a:prstGeom prst="rect">
            <a:avLst/>
          </a:prstGeom>
        </p:spPr>
        <p:txBody>
          <a:bodyPr rtlCol="0"/>
          <a:lstStyle/>
          <a:p>
            <a:pPr rtl="0"/>
            <a:fld id="{805672BB-63C3-455F-89C7-6CBF2A64EA54}" type="datetime1">
              <a:rPr lang="hr-HR" noProof="0" smtClean="0"/>
              <a:t>29.05.2023.</a:t>
            </a:fld>
            <a:endParaRPr lang="hr-HR" noProof="0" dirty="0"/>
          </a:p>
        </p:txBody>
      </p:sp>
      <p:sp>
        <p:nvSpPr>
          <p:cNvPr id="5" name="Rezervirano mjesto za podnožje 4"/>
          <p:cNvSpPr>
            <a:spLocks noGrp="1"/>
          </p:cNvSpPr>
          <p:nvPr>
            <p:ph type="ftr" sz="quarter" idx="11"/>
          </p:nvPr>
        </p:nvSpPr>
        <p:spPr>
          <a:xfrm>
            <a:off x="7620000" y="6305550"/>
            <a:ext cx="3860800" cy="476250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hr-HR" noProof="0" dirty="0" smtClean="0"/>
              <a:t>Dodajte podnožje</a:t>
            </a:r>
            <a:endParaRPr lang="hr-HR" noProof="0" dirty="0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>
          <a:xfrm>
            <a:off x="11484864" y="6305550"/>
            <a:ext cx="609600" cy="476250"/>
          </a:xfrm>
          <a:prstGeom prst="rect">
            <a:avLst/>
          </a:prstGeom>
        </p:spPr>
        <p:txBody>
          <a:bodyPr rtlCol="0"/>
          <a:lstStyle/>
          <a:p>
            <a:pPr rtl="0"/>
            <a:fld id="{401CF334-2D5C-4859-84A6-CA7E6E43FAEB}" type="slidenum">
              <a:rPr lang="hr-HR" noProof="0" smtClean="0"/>
              <a:t>‹#›</a:t>
            </a:fld>
            <a:endParaRPr lang="hr-HR" noProof="0" dirty="0"/>
          </a:p>
        </p:txBody>
      </p:sp>
    </p:spTree>
    <p:extLst>
      <p:ext uri="{BB962C8B-B14F-4D97-AF65-F5344CB8AC3E}">
        <p14:creationId xmlns:p14="http://schemas.microsoft.com/office/powerpoint/2010/main" val="4066158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0" orient="horz" pos="2160" userDrawn="1">
          <p15:clr>
            <a:srgbClr val="FBAE40"/>
          </p15:clr>
        </p15:guide>
        <p15:guide id="1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914144" y="274320"/>
            <a:ext cx="9997440" cy="1143000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en-US" noProof="0" smtClean="0"/>
              <a:t>Click to edit Master title style</a:t>
            </a:r>
            <a:endParaRPr lang="hr-HR" noProof="0" dirty="0"/>
          </a:p>
        </p:txBody>
      </p:sp>
      <p:sp>
        <p:nvSpPr>
          <p:cNvPr id="3" name="Rezervirano mjesto za sadržaj 2"/>
          <p:cNvSpPr>
            <a:spLocks noGrp="1"/>
          </p:cNvSpPr>
          <p:nvPr>
            <p:ph sz="half" idx="1"/>
          </p:nvPr>
        </p:nvSpPr>
        <p:spPr>
          <a:xfrm>
            <a:off x="1914144" y="1524000"/>
            <a:ext cx="4876800" cy="4663440"/>
          </a:xfrm>
          <a:prstGeom prst="rect">
            <a:avLst/>
          </a:prstGeo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rtl="0" eaLnBrk="1" latinLnBrk="0" hangingPunct="1"/>
            <a:r>
              <a:rPr lang="en-US" noProof="0" smtClean="0"/>
              <a:t>Click to edit Master text styles</a:t>
            </a:r>
          </a:p>
          <a:p>
            <a:pPr lvl="1" rtl="0" eaLnBrk="1" latinLnBrk="0" hangingPunct="1"/>
            <a:r>
              <a:rPr lang="en-US" noProof="0" smtClean="0"/>
              <a:t>Second level</a:t>
            </a:r>
          </a:p>
          <a:p>
            <a:pPr lvl="2" rtl="0" eaLnBrk="1" latinLnBrk="0" hangingPunct="1"/>
            <a:r>
              <a:rPr lang="en-US" noProof="0" smtClean="0"/>
              <a:t>Third level</a:t>
            </a:r>
          </a:p>
          <a:p>
            <a:pPr lvl="3" rtl="0" eaLnBrk="1" latinLnBrk="0" hangingPunct="1"/>
            <a:r>
              <a:rPr lang="en-US" noProof="0" smtClean="0"/>
              <a:t>Fourth level</a:t>
            </a:r>
          </a:p>
          <a:p>
            <a:pPr lvl="4" rtl="0" eaLnBrk="1" latinLnBrk="0" hangingPunct="1"/>
            <a:r>
              <a:rPr lang="en-US" noProof="0" smtClean="0"/>
              <a:t>Fifth level</a:t>
            </a:r>
            <a:endParaRPr kumimoji="0" lang="hr-HR" noProof="0" dirty="0"/>
          </a:p>
        </p:txBody>
      </p:sp>
      <p:sp>
        <p:nvSpPr>
          <p:cNvPr id="4" name="Rezervirano mjesto za sadržaj 3"/>
          <p:cNvSpPr>
            <a:spLocks noGrp="1"/>
          </p:cNvSpPr>
          <p:nvPr>
            <p:ph sz="half" idx="2"/>
          </p:nvPr>
        </p:nvSpPr>
        <p:spPr>
          <a:xfrm>
            <a:off x="7034784" y="1524000"/>
            <a:ext cx="4876800" cy="4663440"/>
          </a:xfrm>
          <a:prstGeom prst="rect">
            <a:avLst/>
          </a:prstGeo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rtl="0" eaLnBrk="1" latinLnBrk="0" hangingPunct="1"/>
            <a:r>
              <a:rPr lang="en-US" noProof="0" smtClean="0"/>
              <a:t>Click to edit Master text styles</a:t>
            </a:r>
          </a:p>
          <a:p>
            <a:pPr lvl="1" rtl="0" eaLnBrk="1" latinLnBrk="0" hangingPunct="1"/>
            <a:r>
              <a:rPr lang="en-US" noProof="0" smtClean="0"/>
              <a:t>Second level</a:t>
            </a:r>
          </a:p>
          <a:p>
            <a:pPr lvl="2" rtl="0" eaLnBrk="1" latinLnBrk="0" hangingPunct="1"/>
            <a:r>
              <a:rPr lang="en-US" noProof="0" smtClean="0"/>
              <a:t>Third level</a:t>
            </a:r>
          </a:p>
          <a:p>
            <a:pPr lvl="3" rtl="0" eaLnBrk="1" latinLnBrk="0" hangingPunct="1"/>
            <a:r>
              <a:rPr lang="en-US" noProof="0" smtClean="0"/>
              <a:t>Fourth level</a:t>
            </a:r>
          </a:p>
          <a:p>
            <a:pPr lvl="4" rtl="0" eaLnBrk="1" latinLnBrk="0" hangingPunct="1"/>
            <a:r>
              <a:rPr lang="en-US" noProof="0" smtClean="0"/>
              <a:t>Fifth level</a:t>
            </a:r>
            <a:endParaRPr kumimoji="0" lang="hr-HR" noProof="0" dirty="0"/>
          </a:p>
        </p:txBody>
      </p:sp>
      <p:sp>
        <p:nvSpPr>
          <p:cNvPr id="5" name="Rezervirano mjesto za datum 4"/>
          <p:cNvSpPr>
            <a:spLocks noGrp="1"/>
          </p:cNvSpPr>
          <p:nvPr>
            <p:ph type="dt" sz="half" idx="10"/>
          </p:nvPr>
        </p:nvSpPr>
        <p:spPr>
          <a:xfrm>
            <a:off x="4775200" y="6305550"/>
            <a:ext cx="2844800" cy="476250"/>
          </a:xfrm>
          <a:prstGeom prst="rect">
            <a:avLst/>
          </a:prstGeom>
        </p:spPr>
        <p:txBody>
          <a:bodyPr rtlCol="0"/>
          <a:lstStyle/>
          <a:p>
            <a:pPr rtl="0"/>
            <a:fld id="{CA843A0A-6915-4436-BF94-E3E2408782AB}" type="datetime1">
              <a:rPr lang="hr-HR" noProof="0" smtClean="0"/>
              <a:t>29.05.2023.</a:t>
            </a:fld>
            <a:endParaRPr lang="hr-HR" noProof="0" dirty="0"/>
          </a:p>
        </p:txBody>
      </p:sp>
      <p:sp>
        <p:nvSpPr>
          <p:cNvPr id="6" name="Rezervirano mjesto za podnožje 5"/>
          <p:cNvSpPr>
            <a:spLocks noGrp="1"/>
          </p:cNvSpPr>
          <p:nvPr>
            <p:ph type="ftr" sz="quarter" idx="11"/>
          </p:nvPr>
        </p:nvSpPr>
        <p:spPr>
          <a:xfrm>
            <a:off x="7620000" y="6305550"/>
            <a:ext cx="3860800" cy="476250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hr-HR" noProof="0" dirty="0" smtClean="0"/>
              <a:t>Dodajte podnožje</a:t>
            </a:r>
            <a:endParaRPr lang="hr-HR" noProof="0" dirty="0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>
          <a:xfrm>
            <a:off x="11484864" y="6305550"/>
            <a:ext cx="609600" cy="476250"/>
          </a:xfrm>
          <a:prstGeom prst="rect">
            <a:avLst/>
          </a:prstGeom>
        </p:spPr>
        <p:txBody>
          <a:bodyPr rtlCol="0"/>
          <a:lstStyle/>
          <a:p>
            <a:pPr rtl="0"/>
            <a:fld id="{401CF334-2D5C-4859-84A6-CA7E6E43FAEB}" type="slidenum">
              <a:rPr lang="hr-HR" noProof="0" smtClean="0"/>
              <a:t>‹#›</a:t>
            </a:fld>
            <a:endParaRPr lang="hr-HR" noProof="0" dirty="0"/>
          </a:p>
        </p:txBody>
      </p:sp>
    </p:spTree>
    <p:extLst>
      <p:ext uri="{BB962C8B-B14F-4D97-AF65-F5344CB8AC3E}">
        <p14:creationId xmlns:p14="http://schemas.microsoft.com/office/powerpoint/2010/main" val="3078451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Usporedba"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609600" y="5160336"/>
            <a:ext cx="10972800" cy="1143000"/>
          </a:xfrm>
          <a:prstGeom prst="rect">
            <a:avLst/>
          </a:prstGeom>
        </p:spPr>
        <p:txBody>
          <a:bodyPr rtlCol="0" anchor="ctr"/>
          <a:lstStyle>
            <a:lvl1pPr algn="ctr">
              <a:lnSpc>
                <a:spcPts val="5000"/>
              </a:lnSpc>
              <a:defRPr sz="4500" b="1" cap="none" baseline="0"/>
            </a:lvl1pPr>
            <a:extLst/>
          </a:lstStyle>
          <a:p>
            <a:pPr rtl="0"/>
            <a:r>
              <a:rPr lang="en-US" noProof="0" smtClean="0"/>
              <a:t>Click to edit Master title style</a:t>
            </a:r>
            <a:endParaRPr lang="hr-HR" noProof="0" dirty="0"/>
          </a:p>
        </p:txBody>
      </p:sp>
      <p:sp>
        <p:nvSpPr>
          <p:cNvPr id="3" name="Rezervirano mjesto za tekst 2"/>
          <p:cNvSpPr>
            <a:spLocks noGrp="1"/>
          </p:cNvSpPr>
          <p:nvPr>
            <p:ph type="body" idx="1"/>
          </p:nvPr>
        </p:nvSpPr>
        <p:spPr>
          <a:xfrm>
            <a:off x="609600" y="328278"/>
            <a:ext cx="5364480" cy="640080"/>
          </a:xfrm>
          <a:prstGeom prst="rect">
            <a:avLst/>
          </a:prstGeom>
          <a:noFill/>
          <a:ln w="10795">
            <a:solidFill>
              <a:schemeClr val="bg1"/>
            </a:solidFill>
            <a:miter lim="800000"/>
          </a:ln>
        </p:spPr>
        <p:txBody>
          <a:bodyPr rtlCol="0"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1">
                <a:solidFill>
                  <a:schemeClr val="accent1">
                    <a:lumMod val="50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rtl="0" eaLnBrk="1" latinLnBrk="0" hangingPunct="1"/>
            <a:r>
              <a:rPr lang="en-US" noProof="0" smtClean="0"/>
              <a:t>Click to edit Master text styles</a:t>
            </a:r>
          </a:p>
        </p:txBody>
      </p:sp>
      <p:sp>
        <p:nvSpPr>
          <p:cNvPr id="5" name="Rezervirano mjesto za sadržaj 4"/>
          <p:cNvSpPr>
            <a:spLocks noGrp="1"/>
          </p:cNvSpPr>
          <p:nvPr>
            <p:ph sz="quarter" idx="2"/>
          </p:nvPr>
        </p:nvSpPr>
        <p:spPr>
          <a:xfrm>
            <a:off x="609600" y="969336"/>
            <a:ext cx="5364480" cy="4114800"/>
          </a:xfrm>
          <a:prstGeom prst="rect">
            <a:avLst/>
          </a:prstGeom>
          <a:ln w="10795">
            <a:solidFill>
              <a:schemeClr val="bg1"/>
            </a:solidFill>
            <a:prstDash val="dash"/>
            <a:miter lim="800000"/>
          </a:ln>
        </p:spPr>
        <p:txBody>
          <a:bodyPr rtlCol="0"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rtl="0" eaLnBrk="1" latinLnBrk="0" hangingPunct="1"/>
            <a:r>
              <a:rPr lang="en-US" noProof="0" smtClean="0"/>
              <a:t>Click to edit Master text styles</a:t>
            </a:r>
          </a:p>
          <a:p>
            <a:pPr lvl="1" rtl="0" eaLnBrk="1" latinLnBrk="0" hangingPunct="1"/>
            <a:r>
              <a:rPr lang="en-US" noProof="0" smtClean="0"/>
              <a:t>Second level</a:t>
            </a:r>
          </a:p>
          <a:p>
            <a:pPr lvl="2" rtl="0" eaLnBrk="1" latinLnBrk="0" hangingPunct="1"/>
            <a:r>
              <a:rPr lang="en-US" noProof="0" smtClean="0"/>
              <a:t>Third level</a:t>
            </a:r>
          </a:p>
          <a:p>
            <a:pPr lvl="3" rtl="0" eaLnBrk="1" latinLnBrk="0" hangingPunct="1"/>
            <a:r>
              <a:rPr lang="en-US" noProof="0" smtClean="0"/>
              <a:t>Fourth level</a:t>
            </a:r>
          </a:p>
          <a:p>
            <a:pPr lvl="4" rtl="0" eaLnBrk="1" latinLnBrk="0" hangingPunct="1"/>
            <a:r>
              <a:rPr lang="en-US" noProof="0" smtClean="0"/>
              <a:t>Fifth level</a:t>
            </a:r>
            <a:endParaRPr kumimoji="0" lang="hr-HR" noProof="0" dirty="0"/>
          </a:p>
        </p:txBody>
      </p:sp>
      <p:sp>
        <p:nvSpPr>
          <p:cNvPr id="4" name="Rezervirano mjesto za tekst 3"/>
          <p:cNvSpPr>
            <a:spLocks noGrp="1"/>
          </p:cNvSpPr>
          <p:nvPr>
            <p:ph type="body" sz="half" idx="3"/>
          </p:nvPr>
        </p:nvSpPr>
        <p:spPr>
          <a:xfrm>
            <a:off x="6217920" y="328278"/>
            <a:ext cx="5364480" cy="640080"/>
          </a:xfrm>
          <a:prstGeom prst="rect">
            <a:avLst/>
          </a:prstGeom>
          <a:noFill/>
          <a:ln w="10795">
            <a:solidFill>
              <a:schemeClr val="bg1"/>
            </a:solidFill>
            <a:miter lim="800000"/>
          </a:ln>
        </p:spPr>
        <p:txBody>
          <a:bodyPr rtlCol="0"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1">
                <a:solidFill>
                  <a:schemeClr val="accent1">
                    <a:lumMod val="50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rtl="0" eaLnBrk="1" latinLnBrk="0" hangingPunct="1"/>
            <a:r>
              <a:rPr lang="en-US" noProof="0" smtClean="0"/>
              <a:t>Click to edit Master text styles</a:t>
            </a:r>
          </a:p>
        </p:txBody>
      </p:sp>
      <p:sp>
        <p:nvSpPr>
          <p:cNvPr id="6" name="Rezervirano mjesto za sadržaj 5"/>
          <p:cNvSpPr>
            <a:spLocks noGrp="1"/>
          </p:cNvSpPr>
          <p:nvPr>
            <p:ph sz="quarter" idx="4"/>
          </p:nvPr>
        </p:nvSpPr>
        <p:spPr>
          <a:xfrm>
            <a:off x="6217920" y="969336"/>
            <a:ext cx="5364480" cy="4114800"/>
          </a:xfrm>
          <a:prstGeom prst="rect">
            <a:avLst/>
          </a:prstGeom>
          <a:ln w="10795">
            <a:solidFill>
              <a:schemeClr val="bg1"/>
            </a:solidFill>
            <a:prstDash val="dash"/>
            <a:miter lim="800000"/>
          </a:ln>
        </p:spPr>
        <p:txBody>
          <a:bodyPr rtlCol="0"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rtl="0" eaLnBrk="1" latinLnBrk="0" hangingPunct="1"/>
            <a:r>
              <a:rPr lang="en-US" noProof="0" smtClean="0"/>
              <a:t>Click to edit Master text styles</a:t>
            </a:r>
          </a:p>
          <a:p>
            <a:pPr lvl="1" rtl="0" eaLnBrk="1" latinLnBrk="0" hangingPunct="1"/>
            <a:r>
              <a:rPr lang="en-US" noProof="0" smtClean="0"/>
              <a:t>Second level</a:t>
            </a:r>
          </a:p>
          <a:p>
            <a:pPr lvl="2" rtl="0" eaLnBrk="1" latinLnBrk="0" hangingPunct="1"/>
            <a:r>
              <a:rPr lang="en-US" noProof="0" smtClean="0"/>
              <a:t>Third level</a:t>
            </a:r>
          </a:p>
          <a:p>
            <a:pPr lvl="3" rtl="0" eaLnBrk="1" latinLnBrk="0" hangingPunct="1"/>
            <a:r>
              <a:rPr lang="en-US" noProof="0" smtClean="0"/>
              <a:t>Fourth level</a:t>
            </a:r>
          </a:p>
          <a:p>
            <a:pPr lvl="4" rtl="0" eaLnBrk="1" latinLnBrk="0" hangingPunct="1"/>
            <a:r>
              <a:rPr lang="en-US" noProof="0" smtClean="0"/>
              <a:t>Fifth level</a:t>
            </a:r>
            <a:endParaRPr kumimoji="0" lang="hr-HR" noProof="0" dirty="0"/>
          </a:p>
        </p:txBody>
      </p:sp>
      <p:sp>
        <p:nvSpPr>
          <p:cNvPr id="7" name="Rezervirano mjesto za datum 6"/>
          <p:cNvSpPr>
            <a:spLocks noGrp="1"/>
          </p:cNvSpPr>
          <p:nvPr>
            <p:ph type="dt" sz="half" idx="10"/>
          </p:nvPr>
        </p:nvSpPr>
        <p:spPr>
          <a:xfrm>
            <a:off x="4775200" y="6305550"/>
            <a:ext cx="2844800" cy="476250"/>
          </a:xfrm>
          <a:prstGeom prst="rect">
            <a:avLst/>
          </a:prstGeom>
        </p:spPr>
        <p:txBody>
          <a:bodyPr rtlCol="0"/>
          <a:lstStyle/>
          <a:p>
            <a:pPr rtl="0"/>
            <a:fld id="{19DB66AF-CBF9-402B-8001-98CE5623FD67}" type="datetime1">
              <a:rPr lang="hr-HR" noProof="0" smtClean="0"/>
              <a:t>29.05.2023.</a:t>
            </a:fld>
            <a:endParaRPr lang="hr-HR" noProof="0" dirty="0"/>
          </a:p>
        </p:txBody>
      </p:sp>
      <p:sp>
        <p:nvSpPr>
          <p:cNvPr id="8" name="Rezervirano mjesto za podnožje 7"/>
          <p:cNvSpPr>
            <a:spLocks noGrp="1"/>
          </p:cNvSpPr>
          <p:nvPr>
            <p:ph type="ftr" sz="quarter" idx="11"/>
          </p:nvPr>
        </p:nvSpPr>
        <p:spPr>
          <a:xfrm>
            <a:off x="7620000" y="6305550"/>
            <a:ext cx="3860800" cy="476250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hr-HR" noProof="0" dirty="0" smtClean="0"/>
              <a:t>Dodajte podnožje</a:t>
            </a:r>
            <a:endParaRPr lang="hr-HR" noProof="0" dirty="0"/>
          </a:p>
        </p:txBody>
      </p:sp>
      <p:sp>
        <p:nvSpPr>
          <p:cNvPr id="9" name="Rezervirano mjesto broja slajda 8"/>
          <p:cNvSpPr>
            <a:spLocks noGrp="1"/>
          </p:cNvSpPr>
          <p:nvPr>
            <p:ph type="sldNum" sz="quarter" idx="12"/>
          </p:nvPr>
        </p:nvSpPr>
        <p:spPr>
          <a:xfrm>
            <a:off x="11484864" y="6305550"/>
            <a:ext cx="609600" cy="476250"/>
          </a:xfrm>
          <a:prstGeom prst="rect">
            <a:avLst/>
          </a:prstGeom>
        </p:spPr>
        <p:txBody>
          <a:bodyPr rtlCol="0"/>
          <a:lstStyle/>
          <a:p>
            <a:pPr rtl="0"/>
            <a:fld id="{401CF334-2D5C-4859-84A6-CA7E6E43FAEB}" type="slidenum">
              <a:rPr lang="hr-HR" noProof="0" smtClean="0"/>
              <a:t>‹#›</a:t>
            </a:fld>
            <a:endParaRPr lang="hr-HR" noProof="0" dirty="0"/>
          </a:p>
        </p:txBody>
      </p:sp>
    </p:spTree>
    <p:extLst>
      <p:ext uri="{BB962C8B-B14F-4D97-AF65-F5344CB8AC3E}">
        <p14:creationId xmlns:p14="http://schemas.microsoft.com/office/powerpoint/2010/main" val="2358931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0" orient="horz" pos="2160" userDrawn="1">
          <p15:clr>
            <a:srgbClr val="FBAE40"/>
          </p15:clr>
        </p15:guide>
        <p15:guide id="1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914144" y="274320"/>
            <a:ext cx="9997440" cy="1143000"/>
          </a:xfrm>
          <a:prstGeom prst="rect">
            <a:avLst/>
          </a:prstGeom>
        </p:spPr>
        <p:txBody>
          <a:bodyPr rtlCol="0" anchor="ctr"/>
          <a:lstStyle/>
          <a:p>
            <a:pPr rtl="0"/>
            <a:r>
              <a:rPr lang="en-US" noProof="0" smtClean="0"/>
              <a:t>Click to edit Master title style</a:t>
            </a:r>
            <a:endParaRPr lang="hr-HR" noProof="0" dirty="0"/>
          </a:p>
        </p:txBody>
      </p:sp>
      <p:sp>
        <p:nvSpPr>
          <p:cNvPr id="3" name="Rezervirano mjesto za datum 2"/>
          <p:cNvSpPr>
            <a:spLocks noGrp="1"/>
          </p:cNvSpPr>
          <p:nvPr>
            <p:ph type="dt" sz="half" idx="10"/>
          </p:nvPr>
        </p:nvSpPr>
        <p:spPr>
          <a:xfrm>
            <a:off x="4775200" y="6305550"/>
            <a:ext cx="2844800" cy="476250"/>
          </a:xfrm>
          <a:prstGeom prst="rect">
            <a:avLst/>
          </a:prstGeom>
        </p:spPr>
        <p:txBody>
          <a:bodyPr rtlCol="0"/>
          <a:lstStyle/>
          <a:p>
            <a:pPr rtl="0"/>
            <a:fld id="{AE194361-7137-43C2-83C2-64AE86D1674E}" type="datetime1">
              <a:rPr lang="hr-HR" noProof="0" smtClean="0"/>
              <a:t>29.05.2023.</a:t>
            </a:fld>
            <a:endParaRPr lang="hr-HR" noProof="0" dirty="0"/>
          </a:p>
        </p:txBody>
      </p:sp>
      <p:sp>
        <p:nvSpPr>
          <p:cNvPr id="4" name="Rezervirano mjesto za podnožje 3"/>
          <p:cNvSpPr>
            <a:spLocks noGrp="1"/>
          </p:cNvSpPr>
          <p:nvPr>
            <p:ph type="ftr" sz="quarter" idx="11"/>
          </p:nvPr>
        </p:nvSpPr>
        <p:spPr>
          <a:xfrm>
            <a:off x="7620000" y="6305550"/>
            <a:ext cx="3860800" cy="476250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hr-HR" noProof="0" dirty="0" smtClean="0"/>
              <a:t>Dodajte podnožje</a:t>
            </a:r>
            <a:endParaRPr lang="hr-HR" noProof="0" dirty="0"/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12"/>
          </p:nvPr>
        </p:nvSpPr>
        <p:spPr>
          <a:xfrm>
            <a:off x="11484864" y="6305550"/>
            <a:ext cx="609600" cy="476250"/>
          </a:xfrm>
          <a:prstGeom prst="rect">
            <a:avLst/>
          </a:prstGeom>
        </p:spPr>
        <p:txBody>
          <a:bodyPr rtlCol="0"/>
          <a:lstStyle/>
          <a:p>
            <a:pPr rtl="0"/>
            <a:fld id="{401CF334-2D5C-4859-84A6-CA7E6E43FAEB}" type="slidenum">
              <a:rPr lang="hr-HR" noProof="0" smtClean="0"/>
              <a:t>‹#›</a:t>
            </a:fld>
            <a:endParaRPr lang="hr-HR" noProof="0" dirty="0"/>
          </a:p>
        </p:txBody>
      </p:sp>
    </p:spTree>
    <p:extLst>
      <p:ext uri="{BB962C8B-B14F-4D97-AF65-F5344CB8AC3E}">
        <p14:creationId xmlns:p14="http://schemas.microsoft.com/office/powerpoint/2010/main" val="860658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 datum 1"/>
          <p:cNvSpPr>
            <a:spLocks noGrp="1"/>
          </p:cNvSpPr>
          <p:nvPr>
            <p:ph type="dt" sz="half" idx="10"/>
          </p:nvPr>
        </p:nvSpPr>
        <p:spPr>
          <a:xfrm>
            <a:off x="4775200" y="6305550"/>
            <a:ext cx="2844800" cy="476250"/>
          </a:xfrm>
          <a:prstGeom prst="rect">
            <a:avLst/>
          </a:prstGeom>
        </p:spPr>
        <p:txBody>
          <a:bodyPr rtlCol="0"/>
          <a:lstStyle/>
          <a:p>
            <a:pPr rtl="0"/>
            <a:fld id="{6A4E7712-601C-4787-9589-6E41126998C4}" type="datetime1">
              <a:rPr lang="hr-HR" noProof="0" smtClean="0"/>
              <a:t>29.05.2023.</a:t>
            </a:fld>
            <a:endParaRPr lang="hr-HR" noProof="0" dirty="0"/>
          </a:p>
        </p:txBody>
      </p:sp>
      <p:sp>
        <p:nvSpPr>
          <p:cNvPr id="3" name="Rezervirano mjesto za podnožje 2"/>
          <p:cNvSpPr>
            <a:spLocks noGrp="1"/>
          </p:cNvSpPr>
          <p:nvPr>
            <p:ph type="ftr" sz="quarter" idx="11"/>
          </p:nvPr>
        </p:nvSpPr>
        <p:spPr>
          <a:xfrm>
            <a:off x="7620000" y="6305550"/>
            <a:ext cx="3860800" cy="476250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hr-HR" noProof="0" dirty="0" smtClean="0"/>
              <a:t>Dodajte podnožje</a:t>
            </a:r>
            <a:endParaRPr lang="hr-HR" noProof="0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>
          <a:xfrm>
            <a:off x="11484864" y="6305550"/>
            <a:ext cx="609600" cy="476250"/>
          </a:xfrm>
          <a:prstGeom prst="rect">
            <a:avLst/>
          </a:prstGeom>
        </p:spPr>
        <p:txBody>
          <a:bodyPr rtlCol="0"/>
          <a:lstStyle/>
          <a:p>
            <a:pPr rtl="0"/>
            <a:fld id="{401CF334-2D5C-4859-84A6-CA7E6E43FAEB}" type="slidenum">
              <a:rPr lang="hr-HR" noProof="0" smtClean="0"/>
              <a:t>‹#›</a:t>
            </a:fld>
            <a:endParaRPr lang="hr-HR" noProof="0" dirty="0"/>
          </a:p>
        </p:txBody>
      </p:sp>
    </p:spTree>
    <p:extLst>
      <p:ext uri="{BB962C8B-B14F-4D97-AF65-F5344CB8AC3E}">
        <p14:creationId xmlns:p14="http://schemas.microsoft.com/office/powerpoint/2010/main" val="860977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Sadržaj s opisom"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609600" y="216778"/>
            <a:ext cx="5080000" cy="1162050"/>
          </a:xfrm>
          <a:prstGeom prst="rect">
            <a:avLst/>
          </a:prstGeom>
          <a:ln>
            <a:noFill/>
          </a:ln>
        </p:spPr>
        <p:txBody>
          <a:bodyPr rtlCol="0"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pPr rtl="0"/>
            <a:r>
              <a:rPr lang="en-US" noProof="0" smtClean="0"/>
              <a:t>Click to edit Master title style</a:t>
            </a:r>
            <a:endParaRPr lang="hr-HR" noProof="0" dirty="0"/>
          </a:p>
        </p:txBody>
      </p:sp>
      <p:sp>
        <p:nvSpPr>
          <p:cNvPr id="3" name="Rezervirano mjesto za tekst 2"/>
          <p:cNvSpPr>
            <a:spLocks noGrp="1"/>
          </p:cNvSpPr>
          <p:nvPr>
            <p:ph type="body" idx="2"/>
          </p:nvPr>
        </p:nvSpPr>
        <p:spPr>
          <a:xfrm>
            <a:off x="609600" y="1406964"/>
            <a:ext cx="5080000" cy="698500"/>
          </a:xfrm>
          <a:prstGeom prst="rect">
            <a:avLst/>
          </a:prstGeom>
        </p:spPr>
        <p:txBody>
          <a:bodyPr rtlCol="0"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rtl="0" eaLnBrk="1" latinLnBrk="0" hangingPunct="1"/>
            <a:r>
              <a:rPr lang="en-US" noProof="0" smtClean="0"/>
              <a:t>Click to edit Master text styles</a:t>
            </a:r>
          </a:p>
        </p:txBody>
      </p:sp>
      <p:sp>
        <p:nvSpPr>
          <p:cNvPr id="4" name="Rezervirano mjesto za sadržaj 3"/>
          <p:cNvSpPr>
            <a:spLocks noGrp="1"/>
          </p:cNvSpPr>
          <p:nvPr>
            <p:ph sz="half" idx="1"/>
          </p:nvPr>
        </p:nvSpPr>
        <p:spPr>
          <a:xfrm>
            <a:off x="609600" y="2133601"/>
            <a:ext cx="10871200" cy="3992563"/>
          </a:xfrm>
          <a:prstGeom prst="rect">
            <a:avLst/>
          </a:prstGeo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rtl="0" eaLnBrk="1" latinLnBrk="0" hangingPunct="1"/>
            <a:r>
              <a:rPr lang="en-US" noProof="0" smtClean="0"/>
              <a:t>Click to edit Master text styles</a:t>
            </a:r>
          </a:p>
          <a:p>
            <a:pPr lvl="1" rtl="0" eaLnBrk="1" latinLnBrk="0" hangingPunct="1"/>
            <a:r>
              <a:rPr lang="en-US" noProof="0" smtClean="0"/>
              <a:t>Second level</a:t>
            </a:r>
          </a:p>
          <a:p>
            <a:pPr lvl="2" rtl="0" eaLnBrk="1" latinLnBrk="0" hangingPunct="1"/>
            <a:r>
              <a:rPr lang="en-US" noProof="0" smtClean="0"/>
              <a:t>Third level</a:t>
            </a:r>
          </a:p>
          <a:p>
            <a:pPr lvl="3" rtl="0" eaLnBrk="1" latinLnBrk="0" hangingPunct="1"/>
            <a:r>
              <a:rPr lang="en-US" noProof="0" smtClean="0"/>
              <a:t>Fourth level</a:t>
            </a:r>
          </a:p>
          <a:p>
            <a:pPr lvl="4" rtl="0" eaLnBrk="1" latinLnBrk="0" hangingPunct="1"/>
            <a:r>
              <a:rPr lang="en-US" noProof="0" smtClean="0"/>
              <a:t>Fifth level</a:t>
            </a:r>
            <a:endParaRPr kumimoji="0" lang="hr-HR" noProof="0" dirty="0"/>
          </a:p>
        </p:txBody>
      </p:sp>
      <p:sp>
        <p:nvSpPr>
          <p:cNvPr id="5" name="Rezervirano mjesto za datum 4"/>
          <p:cNvSpPr>
            <a:spLocks noGrp="1"/>
          </p:cNvSpPr>
          <p:nvPr>
            <p:ph type="dt" sz="half" idx="10"/>
          </p:nvPr>
        </p:nvSpPr>
        <p:spPr>
          <a:xfrm>
            <a:off x="4775200" y="6305550"/>
            <a:ext cx="2844800" cy="476250"/>
          </a:xfrm>
          <a:prstGeom prst="rect">
            <a:avLst/>
          </a:prstGeom>
        </p:spPr>
        <p:txBody>
          <a:bodyPr rtlCol="0"/>
          <a:lstStyle/>
          <a:p>
            <a:pPr rtl="0"/>
            <a:fld id="{9402918C-9ACC-46FE-A8EF-8DFC9458FE16}" type="datetime1">
              <a:rPr lang="hr-HR" noProof="0" smtClean="0"/>
              <a:t>29.05.2023.</a:t>
            </a:fld>
            <a:endParaRPr lang="hr-HR" noProof="0" dirty="0"/>
          </a:p>
        </p:txBody>
      </p:sp>
      <p:sp>
        <p:nvSpPr>
          <p:cNvPr id="6" name="Rezervirano mjesto za podnožje 5"/>
          <p:cNvSpPr>
            <a:spLocks noGrp="1"/>
          </p:cNvSpPr>
          <p:nvPr>
            <p:ph type="ftr" sz="quarter" idx="11"/>
          </p:nvPr>
        </p:nvSpPr>
        <p:spPr>
          <a:xfrm>
            <a:off x="7620000" y="6305550"/>
            <a:ext cx="3860800" cy="476250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hr-HR" noProof="0" dirty="0" smtClean="0"/>
              <a:t>Dodajte podnožje</a:t>
            </a:r>
            <a:endParaRPr lang="hr-HR" noProof="0" dirty="0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>
          <a:xfrm>
            <a:off x="11484864" y="6305550"/>
            <a:ext cx="609600" cy="476250"/>
          </a:xfrm>
          <a:prstGeom prst="rect">
            <a:avLst/>
          </a:prstGeom>
        </p:spPr>
        <p:txBody>
          <a:bodyPr rtlCol="0"/>
          <a:lstStyle/>
          <a:p>
            <a:pPr rtl="0"/>
            <a:fld id="{401CF334-2D5C-4859-84A6-CA7E6E43FAEB}" type="slidenum">
              <a:rPr lang="hr-HR" noProof="0" smtClean="0"/>
              <a:t>‹#›</a:t>
            </a:fld>
            <a:endParaRPr lang="hr-HR" noProof="0" dirty="0"/>
          </a:p>
        </p:txBody>
      </p:sp>
    </p:spTree>
    <p:extLst>
      <p:ext uri="{BB962C8B-B14F-4D97-AF65-F5344CB8AC3E}">
        <p14:creationId xmlns:p14="http://schemas.microsoft.com/office/powerpoint/2010/main" val="542546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Slika s opisom"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849195" y="1066800"/>
            <a:ext cx="3657600" cy="1981200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pPr rtl="0"/>
            <a:r>
              <a:rPr lang="en-US" noProof="0" smtClean="0"/>
              <a:t>Click to edit Master title style</a:t>
            </a:r>
            <a:endParaRPr lang="hr-HR" noProof="0" dirty="0"/>
          </a:p>
        </p:txBody>
      </p:sp>
      <p:sp>
        <p:nvSpPr>
          <p:cNvPr id="8" name="Pravokutnik 7"/>
          <p:cNvSpPr/>
          <p:nvPr/>
        </p:nvSpPr>
        <p:spPr>
          <a:xfrm>
            <a:off x="1016000" y="1066800"/>
            <a:ext cx="6096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hr-HR" sz="3200" kern="1200" noProof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Rezervirano mjesto za sliku 2" descr="Prazno rezervirano mjesto za dodavanje slike. Kliknite rezervirano mjesto i odaberite sliku koju želite dodati"/>
          <p:cNvSpPr>
            <a:spLocks noGrp="1"/>
          </p:cNvSpPr>
          <p:nvPr>
            <p:ph type="pic" idx="1"/>
          </p:nvPr>
        </p:nvSpPr>
        <p:spPr>
          <a:xfrm>
            <a:off x="1117600" y="1143004"/>
            <a:ext cx="58928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rtlCol="0" anchor="t"/>
          <a:lstStyle>
            <a:lvl1pPr marL="0" indent="0" algn="l" eaLnBrk="1" latinLnBrk="0" hangingPunct="1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lang="en-US" noProof="0" smtClean="0"/>
              <a:t>Drag picture to placeholder or click icon to add</a:t>
            </a:r>
            <a:endParaRPr kumimoji="0" lang="hr-HR" noProof="0" dirty="0"/>
          </a:p>
        </p:txBody>
      </p:sp>
      <p:sp>
        <p:nvSpPr>
          <p:cNvPr id="9" name="Pravokutnik 1"/>
          <p:cNvSpPr/>
          <p:nvPr/>
        </p:nvSpPr>
        <p:spPr>
          <a:xfrm rot="19468671">
            <a:off x="528967" y="954341"/>
            <a:ext cx="9144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hr-HR" sz="1800" noProof="0" dirty="0"/>
          </a:p>
        </p:txBody>
      </p:sp>
      <p:sp>
        <p:nvSpPr>
          <p:cNvPr id="10" name="Pravokutnik 2"/>
          <p:cNvSpPr/>
          <p:nvPr/>
        </p:nvSpPr>
        <p:spPr>
          <a:xfrm rot="2103354" flipH="1">
            <a:off x="6671556" y="936786"/>
            <a:ext cx="865632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hr-HR" sz="1800" noProof="0" dirty="0"/>
          </a:p>
        </p:txBody>
      </p:sp>
      <p:sp>
        <p:nvSpPr>
          <p:cNvPr id="4" name="Rezervirano mjesto za tekst 3"/>
          <p:cNvSpPr>
            <a:spLocks noGrp="1"/>
          </p:cNvSpPr>
          <p:nvPr>
            <p:ph type="body" sz="half" idx="2"/>
          </p:nvPr>
        </p:nvSpPr>
        <p:spPr>
          <a:xfrm>
            <a:off x="1117600" y="4800600"/>
            <a:ext cx="5892800" cy="762000"/>
          </a:xfrm>
          <a:prstGeom prst="rect">
            <a:avLst/>
          </a:prstGeom>
        </p:spPr>
        <p:txBody>
          <a:bodyPr rtlCol="0"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rtl="0" eaLnBrk="1" latinLnBrk="0" hangingPunct="1"/>
            <a:r>
              <a:rPr lang="en-US" noProof="0" smtClean="0"/>
              <a:t>Click to edit Master text styles</a:t>
            </a:r>
          </a:p>
        </p:txBody>
      </p:sp>
      <p:sp>
        <p:nvSpPr>
          <p:cNvPr id="5" name="Rezervirano mjesto za datum 4"/>
          <p:cNvSpPr>
            <a:spLocks noGrp="1"/>
          </p:cNvSpPr>
          <p:nvPr>
            <p:ph type="dt" sz="half" idx="10"/>
          </p:nvPr>
        </p:nvSpPr>
        <p:spPr>
          <a:xfrm>
            <a:off x="4775200" y="6305550"/>
            <a:ext cx="2844800" cy="476250"/>
          </a:xfrm>
          <a:prstGeom prst="rect">
            <a:avLst/>
          </a:prstGeom>
        </p:spPr>
        <p:txBody>
          <a:bodyPr rtlCol="0"/>
          <a:lstStyle/>
          <a:p>
            <a:pPr rtl="0"/>
            <a:fld id="{0B02E4C8-2407-4B09-AC93-4785A606F87E}" type="datetime1">
              <a:rPr lang="hr-HR" noProof="0" smtClean="0"/>
              <a:t>29.05.2023.</a:t>
            </a:fld>
            <a:endParaRPr lang="hr-HR" noProof="0" dirty="0"/>
          </a:p>
        </p:txBody>
      </p:sp>
      <p:sp>
        <p:nvSpPr>
          <p:cNvPr id="6" name="Rezervirano mjesto za podnožje 5"/>
          <p:cNvSpPr>
            <a:spLocks noGrp="1"/>
          </p:cNvSpPr>
          <p:nvPr>
            <p:ph type="ftr" sz="quarter" idx="11"/>
          </p:nvPr>
        </p:nvSpPr>
        <p:spPr>
          <a:xfrm>
            <a:off x="7620000" y="6305550"/>
            <a:ext cx="3860800" cy="476250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hr-HR" noProof="0" dirty="0" smtClean="0"/>
              <a:t>Dodajte podnožje</a:t>
            </a:r>
            <a:endParaRPr lang="hr-HR" noProof="0" dirty="0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>
          <a:xfrm>
            <a:off x="11484864" y="6305550"/>
            <a:ext cx="609600" cy="476250"/>
          </a:xfrm>
          <a:prstGeom prst="rect">
            <a:avLst/>
          </a:prstGeom>
        </p:spPr>
        <p:txBody>
          <a:bodyPr rtlCol="0"/>
          <a:lstStyle/>
          <a:p>
            <a:pPr rtl="0"/>
            <a:fld id="{401CF334-2D5C-4859-84A6-CA7E6E43FAEB}" type="slidenum">
              <a:rPr lang="hr-HR" noProof="0" smtClean="0"/>
              <a:t>‹#›</a:t>
            </a:fld>
            <a:endParaRPr lang="hr-HR" noProof="0" dirty="0"/>
          </a:p>
        </p:txBody>
      </p:sp>
    </p:spTree>
    <p:extLst>
      <p:ext uri="{BB962C8B-B14F-4D97-AF65-F5344CB8AC3E}">
        <p14:creationId xmlns:p14="http://schemas.microsoft.com/office/powerpoint/2010/main" val="3636752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914144" y="274638"/>
            <a:ext cx="9997440" cy="1143000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en-US" noProof="0" smtClean="0"/>
              <a:t>Click to edit Master title style</a:t>
            </a:r>
            <a:endParaRPr lang="hr-HR" noProof="0" dirty="0"/>
          </a:p>
        </p:txBody>
      </p:sp>
      <p:sp>
        <p:nvSpPr>
          <p:cNvPr id="3" name="Okomiti tekst s rezerviranim mjestom 2"/>
          <p:cNvSpPr>
            <a:spLocks noGrp="1"/>
          </p:cNvSpPr>
          <p:nvPr>
            <p:ph type="body" orient="vert" idx="1"/>
          </p:nvPr>
        </p:nvSpPr>
        <p:spPr>
          <a:xfrm>
            <a:off x="1914144" y="1447800"/>
            <a:ext cx="9997440" cy="4800600"/>
          </a:xfrm>
          <a:prstGeom prst="rect">
            <a:avLst/>
          </a:prstGeom>
        </p:spPr>
        <p:txBody>
          <a:bodyPr vert="eaVert" rtlCol="0"/>
          <a:lstStyle/>
          <a:p>
            <a:pPr lvl="0" rtl="0" eaLnBrk="1" latinLnBrk="0" hangingPunct="1"/>
            <a:r>
              <a:rPr lang="en-US" noProof="0" smtClean="0"/>
              <a:t>Click to edit Master text styles</a:t>
            </a:r>
          </a:p>
          <a:p>
            <a:pPr lvl="1" rtl="0" eaLnBrk="1" latinLnBrk="0" hangingPunct="1"/>
            <a:r>
              <a:rPr lang="en-US" noProof="0" smtClean="0"/>
              <a:t>Second level</a:t>
            </a:r>
          </a:p>
          <a:p>
            <a:pPr lvl="2" rtl="0" eaLnBrk="1" latinLnBrk="0" hangingPunct="1"/>
            <a:r>
              <a:rPr lang="en-US" noProof="0" smtClean="0"/>
              <a:t>Third level</a:t>
            </a:r>
          </a:p>
          <a:p>
            <a:pPr lvl="3" rtl="0" eaLnBrk="1" latinLnBrk="0" hangingPunct="1"/>
            <a:r>
              <a:rPr lang="en-US" noProof="0" smtClean="0"/>
              <a:t>Fourth level</a:t>
            </a:r>
          </a:p>
          <a:p>
            <a:pPr lvl="4" rtl="0" eaLnBrk="1" latinLnBrk="0" hangingPunct="1"/>
            <a:r>
              <a:rPr lang="en-US" noProof="0" smtClean="0"/>
              <a:t>Fifth level</a:t>
            </a:r>
            <a:endParaRPr kumimoji="0" lang="hr-HR" noProof="0" dirty="0"/>
          </a:p>
        </p:txBody>
      </p:sp>
      <p:sp>
        <p:nvSpPr>
          <p:cNvPr id="4" name="Rezervirano mjesto za datum 3"/>
          <p:cNvSpPr>
            <a:spLocks noGrp="1"/>
          </p:cNvSpPr>
          <p:nvPr>
            <p:ph type="dt" sz="half" idx="10"/>
          </p:nvPr>
        </p:nvSpPr>
        <p:spPr>
          <a:xfrm>
            <a:off x="4775200" y="6305550"/>
            <a:ext cx="2844800" cy="476250"/>
          </a:xfrm>
          <a:prstGeom prst="rect">
            <a:avLst/>
          </a:prstGeom>
        </p:spPr>
        <p:txBody>
          <a:bodyPr rtlCol="0"/>
          <a:lstStyle/>
          <a:p>
            <a:pPr rtl="0"/>
            <a:fld id="{2E493373-8995-4711-A7AC-A128B012F982}" type="datetime1">
              <a:rPr lang="hr-HR" noProof="0" smtClean="0"/>
              <a:t>29.05.2023.</a:t>
            </a:fld>
            <a:endParaRPr lang="hr-HR" noProof="0" dirty="0"/>
          </a:p>
        </p:txBody>
      </p:sp>
      <p:sp>
        <p:nvSpPr>
          <p:cNvPr id="5" name="Rezervirano mjesto za podnožje 4"/>
          <p:cNvSpPr>
            <a:spLocks noGrp="1"/>
          </p:cNvSpPr>
          <p:nvPr>
            <p:ph type="ftr" sz="quarter" idx="11"/>
          </p:nvPr>
        </p:nvSpPr>
        <p:spPr>
          <a:xfrm>
            <a:off x="7620000" y="6305550"/>
            <a:ext cx="3860800" cy="476250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hr-HR" noProof="0" dirty="0" smtClean="0"/>
              <a:t>Dodajte podnožje</a:t>
            </a:r>
            <a:endParaRPr lang="hr-HR" noProof="0" dirty="0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>
          <a:xfrm>
            <a:off x="11484864" y="6305550"/>
            <a:ext cx="609600" cy="476250"/>
          </a:xfrm>
          <a:prstGeom prst="rect">
            <a:avLst/>
          </a:prstGeom>
        </p:spPr>
        <p:txBody>
          <a:bodyPr rtlCol="0"/>
          <a:lstStyle/>
          <a:p>
            <a:pPr rtl="0"/>
            <a:fld id="{401CF334-2D5C-4859-84A6-CA7E6E43FAEB}" type="slidenum">
              <a:rPr lang="hr-HR" noProof="0" smtClean="0"/>
              <a:t>‹#›</a:t>
            </a:fld>
            <a:endParaRPr lang="hr-HR" noProof="0" dirty="0"/>
          </a:p>
        </p:txBody>
      </p:sp>
    </p:spTree>
    <p:extLst>
      <p:ext uri="{BB962C8B-B14F-4D97-AF65-F5344CB8AC3E}">
        <p14:creationId xmlns:p14="http://schemas.microsoft.com/office/powerpoint/2010/main" val="174997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/>
          <p:cNvSpPr>
            <a:spLocks noGrp="1"/>
          </p:cNvSpPr>
          <p:nvPr>
            <p:ph type="title" orient="vert"/>
          </p:nvPr>
        </p:nvSpPr>
        <p:spPr>
          <a:xfrm>
            <a:off x="9144000" y="274640"/>
            <a:ext cx="2438400" cy="5851525"/>
          </a:xfrm>
          <a:prstGeom prst="rect">
            <a:avLst/>
          </a:prstGeom>
        </p:spPr>
        <p:txBody>
          <a:bodyPr vert="eaVert" rtlCol="0"/>
          <a:lstStyle/>
          <a:p>
            <a:pPr rtl="0"/>
            <a:r>
              <a:rPr lang="en-US" noProof="0" smtClean="0"/>
              <a:t>Click to edit Master title style</a:t>
            </a:r>
            <a:endParaRPr lang="hr-HR" noProof="0" dirty="0"/>
          </a:p>
        </p:txBody>
      </p:sp>
      <p:sp>
        <p:nvSpPr>
          <p:cNvPr id="3" name="Okomiti tekst s rezerviranim mjestom 2"/>
          <p:cNvSpPr>
            <a:spLocks noGrp="1"/>
          </p:cNvSpPr>
          <p:nvPr>
            <p:ph type="body" orient="vert" idx="1"/>
          </p:nvPr>
        </p:nvSpPr>
        <p:spPr>
          <a:xfrm>
            <a:off x="1524000" y="274641"/>
            <a:ext cx="7416800" cy="5851525"/>
          </a:xfrm>
          <a:prstGeom prst="rect">
            <a:avLst/>
          </a:prstGeom>
        </p:spPr>
        <p:txBody>
          <a:bodyPr vert="eaVert" rtlCol="0"/>
          <a:lstStyle/>
          <a:p>
            <a:pPr lvl="0" rtl="0" eaLnBrk="1" latinLnBrk="0" hangingPunct="1"/>
            <a:r>
              <a:rPr lang="en-US" noProof="0" smtClean="0"/>
              <a:t>Click to edit Master text styles</a:t>
            </a:r>
          </a:p>
          <a:p>
            <a:pPr lvl="1" rtl="0" eaLnBrk="1" latinLnBrk="0" hangingPunct="1"/>
            <a:r>
              <a:rPr lang="en-US" noProof="0" smtClean="0"/>
              <a:t>Second level</a:t>
            </a:r>
          </a:p>
          <a:p>
            <a:pPr lvl="2" rtl="0" eaLnBrk="1" latinLnBrk="0" hangingPunct="1"/>
            <a:r>
              <a:rPr lang="en-US" noProof="0" smtClean="0"/>
              <a:t>Third level</a:t>
            </a:r>
          </a:p>
          <a:p>
            <a:pPr lvl="3" rtl="0" eaLnBrk="1" latinLnBrk="0" hangingPunct="1"/>
            <a:r>
              <a:rPr lang="en-US" noProof="0" smtClean="0"/>
              <a:t>Fourth level</a:t>
            </a:r>
          </a:p>
          <a:p>
            <a:pPr lvl="4" rtl="0" eaLnBrk="1" latinLnBrk="0" hangingPunct="1"/>
            <a:r>
              <a:rPr lang="en-US" noProof="0" smtClean="0"/>
              <a:t>Fifth level</a:t>
            </a:r>
            <a:endParaRPr kumimoji="0" lang="hr-HR" noProof="0" dirty="0"/>
          </a:p>
        </p:txBody>
      </p:sp>
      <p:sp>
        <p:nvSpPr>
          <p:cNvPr id="4" name="Rezervirano mjesto za datum 3"/>
          <p:cNvSpPr>
            <a:spLocks noGrp="1"/>
          </p:cNvSpPr>
          <p:nvPr>
            <p:ph type="dt" sz="half" idx="10"/>
          </p:nvPr>
        </p:nvSpPr>
        <p:spPr>
          <a:xfrm>
            <a:off x="4775200" y="6305550"/>
            <a:ext cx="2844800" cy="476250"/>
          </a:xfrm>
          <a:prstGeom prst="rect">
            <a:avLst/>
          </a:prstGeom>
        </p:spPr>
        <p:txBody>
          <a:bodyPr rtlCol="0"/>
          <a:lstStyle/>
          <a:p>
            <a:pPr rtl="0"/>
            <a:fld id="{A10407C3-BDAD-40C1-8271-1E27A98B70F8}" type="datetime1">
              <a:rPr lang="hr-HR" noProof="0" smtClean="0"/>
              <a:t>29.05.2023.</a:t>
            </a:fld>
            <a:endParaRPr lang="hr-HR" noProof="0" dirty="0"/>
          </a:p>
        </p:txBody>
      </p:sp>
      <p:sp>
        <p:nvSpPr>
          <p:cNvPr id="5" name="Rezervirano mjesto za podnožje 4"/>
          <p:cNvSpPr>
            <a:spLocks noGrp="1"/>
          </p:cNvSpPr>
          <p:nvPr>
            <p:ph type="ftr" sz="quarter" idx="11"/>
          </p:nvPr>
        </p:nvSpPr>
        <p:spPr>
          <a:xfrm>
            <a:off x="7620000" y="6305550"/>
            <a:ext cx="3860800" cy="476250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hr-HR" noProof="0" dirty="0" smtClean="0"/>
              <a:t>Dodajte podnožje</a:t>
            </a:r>
            <a:endParaRPr lang="hr-HR" noProof="0" dirty="0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>
          <a:xfrm>
            <a:off x="11484864" y="6305550"/>
            <a:ext cx="609600" cy="476250"/>
          </a:xfrm>
          <a:prstGeom prst="rect">
            <a:avLst/>
          </a:prstGeom>
        </p:spPr>
        <p:txBody>
          <a:bodyPr rtlCol="0"/>
          <a:lstStyle/>
          <a:p>
            <a:pPr rtl="0"/>
            <a:fld id="{401CF334-2D5C-4859-84A6-CA7E6E43FAEB}" type="slidenum">
              <a:rPr lang="hr-HR" noProof="0" smtClean="0"/>
              <a:t>‹#›</a:t>
            </a:fld>
            <a:endParaRPr lang="hr-HR" noProof="0" dirty="0"/>
          </a:p>
        </p:txBody>
      </p:sp>
    </p:spTree>
    <p:extLst>
      <p:ext uri="{BB962C8B-B14F-4D97-AF65-F5344CB8AC3E}">
        <p14:creationId xmlns:p14="http://schemas.microsoft.com/office/powerpoint/2010/main" val="3194350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a 5"/>
          <p:cNvGrpSpPr/>
          <p:nvPr/>
        </p:nvGrpSpPr>
        <p:grpSpPr>
          <a:xfrm>
            <a:off x="7148" y="-54"/>
            <a:ext cx="12188952" cy="6858054"/>
            <a:chOff x="7148" y="-54"/>
            <a:chExt cx="12188952" cy="6858054"/>
          </a:xfrm>
        </p:grpSpPr>
        <p:sp>
          <p:nvSpPr>
            <p:cNvPr id="4" name="Pravokutnik 3"/>
            <p:cNvSpPr/>
            <p:nvPr/>
          </p:nvSpPr>
          <p:spPr>
            <a:xfrm>
              <a:off x="7148" y="0"/>
              <a:ext cx="12188952" cy="6858000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hr-HR" noProof="0" dirty="0"/>
            </a:p>
          </p:txBody>
        </p:sp>
        <p:sp>
          <p:nvSpPr>
            <p:cNvPr id="15" name="Pravokutnik 14"/>
            <p:cNvSpPr/>
            <p:nvPr/>
          </p:nvSpPr>
          <p:spPr bwMode="invGray">
            <a:xfrm>
              <a:off x="1473566" y="-54"/>
              <a:ext cx="96070" cy="6858054"/>
            </a:xfrm>
            <a:prstGeom prst="rect">
              <a:avLst/>
            </a:prstGeom>
            <a:solidFill>
              <a:schemeClr val="bg2">
                <a:lumMod val="10000"/>
              </a:schemeClr>
            </a:solidFill>
            <a:ln w="25400" cap="rnd" cmpd="sng" algn="ctr">
              <a:noFill/>
              <a:prstDash val="solid"/>
            </a:ln>
            <a:effectLst>
              <a:outerShdw blurRad="38550" dist="38000" dir="10800000" algn="tl" rotWithShape="0">
                <a:schemeClr val="bg2">
                  <a:shade val="20000"/>
                  <a:satMod val="110000"/>
                  <a:alpha val="25000"/>
                </a:schemeClr>
              </a:outerShdw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 eaLnBrk="1" latinLnBrk="0" hangingPunct="1"/>
              <a:endParaRPr kumimoji="0" lang="hr-HR" sz="1800" noProof="0" dirty="0"/>
            </a:p>
          </p:txBody>
        </p:sp>
        <p:pic>
          <p:nvPicPr>
            <p:cNvPr id="3" name="Slika 2"/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48" y="0"/>
              <a:ext cx="1495425" cy="6858000"/>
            </a:xfrm>
            <a:prstGeom prst="rect">
              <a:avLst/>
            </a:prstGeom>
          </p:spPr>
        </p:pic>
      </p:grpSp>
      <p:sp>
        <p:nvSpPr>
          <p:cNvPr id="16" name="Rezervirano mjesto za naslov 4"/>
          <p:cNvSpPr>
            <a:spLocks noGrp="1"/>
          </p:cNvSpPr>
          <p:nvPr>
            <p:ph type="title"/>
          </p:nvPr>
        </p:nvSpPr>
        <p:spPr>
          <a:xfrm>
            <a:off x="1914144" y="274638"/>
            <a:ext cx="9997440" cy="1143000"/>
          </a:xfrm>
          <a:prstGeom prst="rect">
            <a:avLst/>
          </a:prstGeom>
        </p:spPr>
        <p:txBody>
          <a:bodyPr rtlCol="0" anchor="ctr">
            <a:normAutofit/>
          </a:bodyPr>
          <a:lstStyle/>
          <a:p>
            <a:pPr rtl="0"/>
            <a:r>
              <a:rPr lang="hr-HR" noProof="0" dirty="0" smtClean="0"/>
              <a:t>Kliknite da biste uredili stil naslova matrice</a:t>
            </a:r>
            <a:endParaRPr lang="hr-HR" noProof="0" dirty="0"/>
          </a:p>
        </p:txBody>
      </p:sp>
      <p:sp>
        <p:nvSpPr>
          <p:cNvPr id="17" name="Rezervirano mjesto za tekst 8"/>
          <p:cNvSpPr>
            <a:spLocks noGrp="1"/>
          </p:cNvSpPr>
          <p:nvPr>
            <p:ph type="body" idx="1"/>
          </p:nvPr>
        </p:nvSpPr>
        <p:spPr>
          <a:xfrm>
            <a:off x="1914144" y="1447800"/>
            <a:ext cx="9997440" cy="4800600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 rtl="0" eaLnBrk="1" latinLnBrk="0" hangingPunct="1"/>
            <a:r>
              <a:rPr lang="hr-HR" noProof="0" dirty="0" smtClean="0"/>
              <a:t>Kliknite da biste uredili stilove teksta matrice</a:t>
            </a:r>
          </a:p>
          <a:p>
            <a:pPr lvl="1" rtl="0" eaLnBrk="1" latinLnBrk="0" hangingPunct="1"/>
            <a:r>
              <a:rPr lang="hr-HR" noProof="0" dirty="0" smtClean="0"/>
              <a:t>Druga razina</a:t>
            </a:r>
          </a:p>
          <a:p>
            <a:pPr lvl="2" rtl="0" eaLnBrk="1" latinLnBrk="0" hangingPunct="1"/>
            <a:r>
              <a:rPr lang="hr-HR" noProof="0" dirty="0" smtClean="0"/>
              <a:t>Treća razina</a:t>
            </a:r>
          </a:p>
          <a:p>
            <a:pPr lvl="3" rtl="0" eaLnBrk="1" latinLnBrk="0" hangingPunct="1"/>
            <a:r>
              <a:rPr lang="hr-HR" noProof="0" dirty="0" smtClean="0"/>
              <a:t>Četvrta razina</a:t>
            </a:r>
          </a:p>
          <a:p>
            <a:pPr lvl="4" rtl="0" eaLnBrk="1" latinLnBrk="0" hangingPunct="1"/>
            <a:r>
              <a:rPr lang="hr-HR" noProof="0" dirty="0" smtClean="0"/>
              <a:t>Peta razina</a:t>
            </a:r>
            <a:endParaRPr lang="hr-HR" noProof="0" dirty="0"/>
          </a:p>
        </p:txBody>
      </p:sp>
      <p:sp>
        <p:nvSpPr>
          <p:cNvPr id="18" name="Rezervirano mjesto za datum 23"/>
          <p:cNvSpPr>
            <a:spLocks noGrp="1"/>
          </p:cNvSpPr>
          <p:nvPr>
            <p:ph type="dt" sz="half" idx="2"/>
          </p:nvPr>
        </p:nvSpPr>
        <p:spPr>
          <a:xfrm>
            <a:off x="4775200" y="6305550"/>
            <a:ext cx="2844800" cy="476250"/>
          </a:xfrm>
          <a:prstGeom prst="rect">
            <a:avLst/>
          </a:prstGeom>
        </p:spPr>
        <p:txBody>
          <a:bodyPr rtlCol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pPr rtl="0"/>
            <a:fld id="{5C31B4AF-A3AC-4257-B6B5-DF9272A424C8}" type="datetime1">
              <a:rPr lang="hr-HR" noProof="0" smtClean="0"/>
              <a:t>29.05.2023.</a:t>
            </a:fld>
            <a:endParaRPr lang="hr-HR" noProof="0" dirty="0"/>
          </a:p>
        </p:txBody>
      </p:sp>
      <p:sp>
        <p:nvSpPr>
          <p:cNvPr id="19" name="Rezervirano mjesto za podnožje 9"/>
          <p:cNvSpPr>
            <a:spLocks noGrp="1"/>
          </p:cNvSpPr>
          <p:nvPr>
            <p:ph type="ftr" sz="quarter" idx="3"/>
          </p:nvPr>
        </p:nvSpPr>
        <p:spPr>
          <a:xfrm>
            <a:off x="7620000" y="6305550"/>
            <a:ext cx="3860800" cy="476250"/>
          </a:xfrm>
          <a:prstGeom prst="rect">
            <a:avLst/>
          </a:prstGeom>
        </p:spPr>
        <p:txBody>
          <a:bodyPr rtlCol="0" anchor="b"/>
          <a:lstStyle>
            <a:lvl1pPr eaLnBrk="1" latinLnBrk="0" hangingPunct="1">
              <a:defRPr kumimoji="0" sz="1100">
                <a:solidFill>
                  <a:schemeClr val="tx2"/>
                </a:solidFill>
                <a:effectLst/>
              </a:defRPr>
            </a:lvl1pPr>
            <a:extLst/>
          </a:lstStyle>
          <a:p>
            <a:pPr rtl="0"/>
            <a:r>
              <a:rPr lang="hr-HR" noProof="0" dirty="0" smtClean="0"/>
              <a:t>Dodajte podnožje</a:t>
            </a:r>
            <a:endParaRPr lang="hr-HR" noProof="0" dirty="0"/>
          </a:p>
        </p:txBody>
      </p:sp>
      <p:sp>
        <p:nvSpPr>
          <p:cNvPr id="20" name="Rezervirano mjesto broja slajda 21"/>
          <p:cNvSpPr>
            <a:spLocks noGrp="1"/>
          </p:cNvSpPr>
          <p:nvPr>
            <p:ph type="sldNum" sz="quarter" idx="4"/>
          </p:nvPr>
        </p:nvSpPr>
        <p:spPr>
          <a:xfrm>
            <a:off x="11484864" y="6305550"/>
            <a:ext cx="609600" cy="476250"/>
          </a:xfrm>
          <a:prstGeom prst="rect">
            <a:avLst/>
          </a:prstGeom>
        </p:spPr>
        <p:txBody>
          <a:bodyPr rtlCol="0" anchor="b"/>
          <a:lstStyle>
            <a:lvl1pPr algn="ctr" eaLnBrk="1" latinLnBrk="0" hangingPunct="1">
              <a:defRPr kumimoji="0" sz="1100">
                <a:solidFill>
                  <a:schemeClr val="tx2"/>
                </a:solidFill>
                <a:effectLst/>
              </a:defRPr>
            </a:lvl1pPr>
            <a:extLst/>
          </a:lstStyle>
          <a:p>
            <a:pPr rtl="0"/>
            <a:fld id="{401CF334-2D5C-4859-84A6-CA7E6E43FAEB}" type="slidenum">
              <a:rPr lang="hr-HR" noProof="0" smtClean="0"/>
              <a:pPr/>
              <a:t>‹#›</a:t>
            </a:fld>
            <a:endParaRPr lang="hr-HR" noProof="0" dirty="0"/>
          </a:p>
        </p:txBody>
      </p:sp>
    </p:spTree>
    <p:extLst>
      <p:ext uri="{BB962C8B-B14F-4D97-AF65-F5344CB8AC3E}">
        <p14:creationId xmlns:p14="http://schemas.microsoft.com/office/powerpoint/2010/main" val="12600380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4300" b="1" kern="1200">
          <a:solidFill>
            <a:schemeClr val="accent2">
              <a:lumMod val="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>
            <a:lumMod val="50000"/>
          </a:schemeClr>
        </a:buClr>
        <a:buSzPct val="80000"/>
        <a:buFont typeface="Wingdings 2"/>
        <a:buChar char=""/>
        <a:defRPr kumimoji="0" sz="32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>
            <a:lumMod val="50000"/>
          </a:schemeClr>
        </a:buClr>
        <a:buFont typeface="Verdana"/>
        <a:buChar char="◦"/>
        <a:defRPr kumimoji="0" sz="28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>
            <a:lumMod val="75000"/>
          </a:schemeClr>
        </a:buClr>
        <a:buFont typeface="Wingdings 2"/>
        <a:buChar char=""/>
        <a:defRPr kumimoji="0" sz="24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>
            <a:lumMod val="75000"/>
          </a:schemeClr>
        </a:buClr>
        <a:buFont typeface="Wingdings 2"/>
        <a:buChar char=""/>
        <a:defRPr kumimoji="0" sz="20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>
            <a:lumMod val="75000"/>
          </a:schemeClr>
        </a:buClr>
        <a:buFont typeface="Wingdings 2"/>
        <a:buChar char=""/>
        <a:defRPr kumimoji="0" sz="20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  <p:extLst mod="1">
    <p:ext uri="{27BBF7A9-308A-43DC-89C8-2F10F3537804}">
      <p15:sldGuideLst xmlns:p15="http://schemas.microsoft.com/office/powerpoint/2012/main">
        <p15:guide id="0" orient="horz" pos="2160" userDrawn="1">
          <p15:clr>
            <a:srgbClr val="F26B43"/>
          </p15:clr>
        </p15:guide>
        <p15:guide id="1" pos="3840" userDrawn="1">
          <p15:clr>
            <a:srgbClr val="F26B43"/>
          </p15:clr>
        </p15:guide>
        <p15:guide id="2" pos="7512" userDrawn="1">
          <p15:clr>
            <a:srgbClr val="F26B43"/>
          </p15:clr>
        </p15:guide>
        <p15:guide id="3" pos="1176" userDrawn="1">
          <p15:clr>
            <a:srgbClr val="F26B43"/>
          </p15:clr>
        </p15:guide>
        <p15:guide id="4" orient="horz" pos="3936" userDrawn="1">
          <p15:clr>
            <a:srgbClr val="F26B43"/>
          </p15:clr>
        </p15:guide>
        <p15:guide id="5" orient="horz" pos="888" userDrawn="1">
          <p15:clr>
            <a:srgbClr val="F26B43"/>
          </p15:clr>
        </p15:guide>
        <p15:guide id="6" orient="horz" pos="16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microsoft.com/office/2007/relationships/hdphoto" Target="../media/hdphoto1.wdp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4" Type="http://schemas.openxmlformats.org/officeDocument/2006/relationships/image" Target="../media/image9.jpeg"/><Relationship Id="rId5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4" Type="http://schemas.openxmlformats.org/officeDocument/2006/relationships/image" Target="../media/image12.tiff"/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youtube.com/watch?v=JDdLSPqlgNI" TargetMode="Externa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tiff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1738630" y="558800"/>
            <a:ext cx="10057130" cy="1621601"/>
          </a:xfrm>
        </p:spPr>
        <p:txBody>
          <a:bodyPr rtlCol="0">
            <a:normAutofit fontScale="90000"/>
          </a:bodyPr>
          <a:lstStyle/>
          <a:p>
            <a:pPr rtl="0"/>
            <a:r>
              <a:rPr lang="hr-HR" smtClean="0">
                <a:latin typeface="Times New Roman" charset="0"/>
                <a:ea typeface="Times New Roman" charset="0"/>
                <a:cs typeface="Times New Roman" charset="0"/>
              </a:rPr>
              <a:t>STRATEGIJE ZA AKTIVNO POUČAVANJE I UČENJE O DOMOVINSKOM RATU</a:t>
            </a:r>
            <a:endParaRPr lang="hr-HR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738630" y="3804121"/>
            <a:ext cx="8876983" cy="1752600"/>
          </a:xfrm>
        </p:spPr>
        <p:txBody>
          <a:bodyPr rtlCol="0">
            <a:normAutofit/>
          </a:bodyPr>
          <a:lstStyle/>
          <a:p>
            <a:pPr algn="l"/>
            <a:r>
              <a:rPr lang="en-US" sz="20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I</a:t>
            </a:r>
            <a:r>
              <a:rPr lang="hr-HR" sz="2000" dirty="0" err="1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zv</a:t>
            </a:r>
            <a:r>
              <a:rPr lang="hr-HR" sz="20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. prof. </a:t>
            </a:r>
            <a:r>
              <a:rPr lang="hr-HR" sz="2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dr. </a:t>
            </a:r>
            <a:r>
              <a:rPr lang="hr-HR" sz="20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sc</a:t>
            </a:r>
            <a:r>
              <a:rPr lang="hr-HR" sz="2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. </a:t>
            </a:r>
            <a:r>
              <a:rPr lang="hr-HR" sz="20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Rona</a:t>
            </a:r>
            <a:r>
              <a:rPr lang="hr-HR" sz="2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Bušljeta Kardum</a:t>
            </a:r>
            <a:endParaRPr lang="en-US" sz="2000" dirty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algn="l"/>
            <a:r>
              <a:rPr lang="hr-HR" sz="2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Fakultet hrvatskih </a:t>
            </a:r>
            <a:r>
              <a:rPr lang="hr-HR" sz="20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studija Sveučilišta u Zagrebu</a:t>
            </a:r>
          </a:p>
          <a:p>
            <a:pPr algn="l"/>
            <a:r>
              <a:rPr lang="hr-HR" sz="20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Odsjek </a:t>
            </a:r>
            <a:r>
              <a:rPr lang="hr-HR" sz="2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za odgojno-obrazovne znanosti</a:t>
            </a:r>
            <a:endParaRPr lang="en-US" sz="2000" dirty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68092" y="5975831"/>
            <a:ext cx="102180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latin typeface="Times New Roman" charset="0"/>
                <a:ea typeface="Times New Roman" charset="0"/>
                <a:cs typeface="Times New Roman" charset="0"/>
              </a:rPr>
              <a:t>L</a:t>
            </a:r>
            <a:r>
              <a:rPr lang="hr-HR" sz="2000" b="1" dirty="0" err="1" smtClean="0">
                <a:latin typeface="Times New Roman" charset="0"/>
                <a:ea typeface="Times New Roman" charset="0"/>
                <a:cs typeface="Times New Roman" charset="0"/>
              </a:rPr>
              <a:t>ipanj</a:t>
            </a:r>
            <a:r>
              <a:rPr lang="hr-HR" sz="2000" b="1" dirty="0" smtClean="0">
                <a:latin typeface="Times New Roman" charset="0"/>
                <a:ea typeface="Times New Roman" charset="0"/>
                <a:cs typeface="Times New Roman" charset="0"/>
              </a:rPr>
              <a:t>, 2023.</a:t>
            </a:r>
            <a:endParaRPr lang="en-US" sz="2000" b="1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5612" y="5281612"/>
            <a:ext cx="1576387" cy="1576387"/>
          </a:xfrm>
          <a:prstGeom prst="rect">
            <a:avLst/>
          </a:prstGeom>
          <a:solidFill>
            <a:schemeClr val="bg2"/>
          </a:solidFill>
        </p:spPr>
      </p:pic>
    </p:spTree>
    <p:extLst>
      <p:ext uri="{BB962C8B-B14F-4D97-AF65-F5344CB8AC3E}">
        <p14:creationId xmlns:p14="http://schemas.microsoft.com/office/powerpoint/2010/main" val="2633904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572000" y="1579692"/>
            <a:ext cx="3737811" cy="646331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>
                <a:latin typeface="Times New Roman" charset="0"/>
                <a:ea typeface="Times New Roman" charset="0"/>
                <a:cs typeface="Times New Roman" charset="0"/>
              </a:rPr>
              <a:t>Osjećate</a:t>
            </a:r>
            <a:r>
              <a:rPr lang="en-US" dirty="0" smtClean="0">
                <a:latin typeface="Times New Roman" charset="0"/>
                <a:ea typeface="Times New Roman" charset="0"/>
                <a:cs typeface="Times New Roman" charset="0"/>
              </a:rPr>
              <a:t> li </a:t>
            </a:r>
            <a:r>
              <a:rPr lang="en-US" dirty="0" err="1" smtClean="0">
                <a:latin typeface="Times New Roman" charset="0"/>
                <a:ea typeface="Times New Roman" charset="0"/>
                <a:cs typeface="Times New Roman" charset="0"/>
              </a:rPr>
              <a:t>potrebu</a:t>
            </a:r>
            <a:r>
              <a:rPr lang="en-US" dirty="0" smtClean="0"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 smtClean="0">
                <a:latin typeface="Times New Roman" charset="0"/>
                <a:ea typeface="Times New Roman" charset="0"/>
                <a:cs typeface="Times New Roman" charset="0"/>
              </a:rPr>
              <a:t>za</a:t>
            </a:r>
            <a:r>
              <a:rPr lang="en-US" dirty="0" smtClean="0"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 smtClean="0">
                <a:latin typeface="Times New Roman" charset="0"/>
                <a:ea typeface="Times New Roman" charset="0"/>
                <a:cs typeface="Times New Roman" charset="0"/>
              </a:rPr>
              <a:t>promjenom</a:t>
            </a:r>
            <a:r>
              <a:rPr lang="en-US" dirty="0" smtClean="0">
                <a:latin typeface="Times New Roman" charset="0"/>
                <a:ea typeface="Times New Roman" charset="0"/>
                <a:cs typeface="Times New Roman" charset="0"/>
              </a:rPr>
              <a:t> u </a:t>
            </a:r>
            <a:r>
              <a:rPr lang="en-US" dirty="0" err="1" smtClean="0">
                <a:latin typeface="Times New Roman" charset="0"/>
                <a:ea typeface="Times New Roman" charset="0"/>
                <a:cs typeface="Times New Roman" charset="0"/>
              </a:rPr>
              <a:t>izvođenju</a:t>
            </a:r>
            <a:r>
              <a:rPr lang="en-US" dirty="0" smtClean="0"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 smtClean="0">
                <a:latin typeface="Times New Roman" charset="0"/>
                <a:ea typeface="Times New Roman" charset="0"/>
                <a:cs typeface="Times New Roman" charset="0"/>
              </a:rPr>
              <a:t>nastave</a:t>
            </a:r>
            <a:r>
              <a:rPr lang="en-US" dirty="0" smtClean="0">
                <a:latin typeface="Times New Roman" charset="0"/>
                <a:ea typeface="Times New Roman" charset="0"/>
                <a:cs typeface="Times New Roman" charset="0"/>
              </a:rPr>
              <a:t>?</a:t>
            </a:r>
            <a:endParaRPr lang="en-US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8309811" y="2053389"/>
            <a:ext cx="1716505" cy="1604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H="1" flipV="1">
            <a:off x="2855495" y="2029326"/>
            <a:ext cx="1531700" cy="240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>
            <a:off x="3641558" y="2053389"/>
            <a:ext cx="32084" cy="328863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9208169" y="2053389"/>
            <a:ext cx="0" cy="328863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4908884" y="3697705"/>
            <a:ext cx="306404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4908884" y="4860757"/>
            <a:ext cx="306404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384884" y="1563923"/>
            <a:ext cx="6577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charset="0"/>
                <a:ea typeface="Times New Roman" charset="0"/>
                <a:cs typeface="Times New Roman" charset="0"/>
              </a:rPr>
              <a:t>DA</a:t>
            </a:r>
            <a:endParaRPr lang="en-US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9047747" y="1659994"/>
            <a:ext cx="6898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charset="0"/>
                <a:ea typeface="Times New Roman" charset="0"/>
                <a:cs typeface="Times New Roman" charset="0"/>
              </a:rPr>
              <a:t>NE</a:t>
            </a:r>
            <a:endParaRPr lang="en-US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045243" y="3174058"/>
            <a:ext cx="28394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latin typeface="Times New Roman" charset="0"/>
                <a:ea typeface="Times New Roman" charset="0"/>
                <a:cs typeface="Times New Roman" charset="0"/>
              </a:rPr>
              <a:t>Moj</a:t>
            </a:r>
            <a:r>
              <a:rPr lang="en-US" dirty="0" smtClean="0"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 smtClean="0">
                <a:latin typeface="Times New Roman" charset="0"/>
                <a:ea typeface="Times New Roman" charset="0"/>
                <a:cs typeface="Times New Roman" charset="0"/>
              </a:rPr>
              <a:t>stav</a:t>
            </a:r>
            <a:r>
              <a:rPr lang="en-US" dirty="0" smtClean="0">
                <a:latin typeface="Times New Roman" charset="0"/>
                <a:ea typeface="Times New Roman" charset="0"/>
                <a:cs typeface="Times New Roman" charset="0"/>
              </a:rPr>
              <a:t> je…</a:t>
            </a:r>
            <a:endParaRPr lang="en-US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045243" y="4227095"/>
            <a:ext cx="28394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latin typeface="Times New Roman" charset="0"/>
                <a:ea typeface="Times New Roman" charset="0"/>
                <a:cs typeface="Times New Roman" charset="0"/>
              </a:rPr>
              <a:t>Tako</a:t>
            </a:r>
            <a:r>
              <a:rPr lang="en-US" dirty="0" smtClean="0"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 smtClean="0">
                <a:latin typeface="Times New Roman" charset="0"/>
                <a:ea typeface="Times New Roman" charset="0"/>
                <a:cs typeface="Times New Roman" charset="0"/>
              </a:rPr>
              <a:t>mislim</a:t>
            </a:r>
            <a:r>
              <a:rPr lang="en-US" dirty="0" smtClean="0"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 smtClean="0">
                <a:latin typeface="Times New Roman" charset="0"/>
                <a:ea typeface="Times New Roman" charset="0"/>
                <a:cs typeface="Times New Roman" charset="0"/>
              </a:rPr>
              <a:t>zato</a:t>
            </a:r>
            <a:r>
              <a:rPr lang="en-US" dirty="0" smtClean="0"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 smtClean="0">
                <a:latin typeface="Times New Roman" charset="0"/>
                <a:ea typeface="Times New Roman" charset="0"/>
                <a:cs typeface="Times New Roman" charset="0"/>
              </a:rPr>
              <a:t>što</a:t>
            </a:r>
            <a:r>
              <a:rPr lang="en-US" dirty="0" smtClean="0">
                <a:latin typeface="Times New Roman" charset="0"/>
                <a:ea typeface="Times New Roman" charset="0"/>
                <a:cs typeface="Times New Roman" charset="0"/>
              </a:rPr>
              <a:t>…</a:t>
            </a:r>
            <a:endParaRPr lang="en-US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5231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42868" y="332656"/>
            <a:ext cx="9433384" cy="58395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Znam</a:t>
            </a:r>
            <a:r>
              <a:rPr lang="en-US" sz="2400" b="1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- </a:t>
            </a:r>
            <a:r>
              <a:rPr lang="en-US" sz="2400" b="1" dirty="0" err="1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želim</a:t>
            </a:r>
            <a:r>
              <a:rPr lang="en-US" sz="2400" b="1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znati</a:t>
            </a:r>
            <a:r>
              <a:rPr lang="en-US" sz="2400" b="1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– </a:t>
            </a:r>
            <a:r>
              <a:rPr lang="en-US" sz="2400" b="1" dirty="0" err="1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naučio</a:t>
            </a:r>
            <a:r>
              <a:rPr lang="en-US" sz="2400" b="1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/la </a:t>
            </a:r>
            <a:r>
              <a:rPr lang="en-US" sz="2400" b="1" dirty="0" err="1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sam</a:t>
            </a:r>
            <a:endParaRPr lang="en-US" sz="2400" b="1" dirty="0" smtClean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r>
              <a:rPr lang="en-US" sz="24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Kao </a:t>
            </a:r>
            <a:r>
              <a:rPr lang="en-US" sz="24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uvod</a:t>
            </a:r>
            <a:r>
              <a:rPr lang="en-US" sz="24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u </a:t>
            </a:r>
            <a:r>
              <a:rPr lang="en-US" sz="24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izlaganje</a:t>
            </a:r>
            <a:r>
              <a:rPr lang="en-US" sz="24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ili</a:t>
            </a:r>
            <a:r>
              <a:rPr lang="en-US" sz="24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kao</a:t>
            </a:r>
            <a:r>
              <a:rPr lang="en-US" sz="24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polazište</a:t>
            </a:r>
            <a:r>
              <a:rPr lang="en-US" sz="24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za</a:t>
            </a:r>
            <a:r>
              <a:rPr lang="en-US" sz="24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rad </a:t>
            </a:r>
            <a:r>
              <a:rPr lang="en-US" sz="24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na</a:t>
            </a:r>
            <a:r>
              <a:rPr lang="en-US" sz="24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tekstu</a:t>
            </a:r>
            <a:r>
              <a:rPr lang="en-US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.</a:t>
            </a:r>
          </a:p>
          <a:p>
            <a:pPr marL="82296" indent="0">
              <a:buNone/>
            </a:pPr>
            <a:endParaRPr lang="en-US" sz="2400" dirty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1053258"/>
              </p:ext>
            </p:extLst>
          </p:nvPr>
        </p:nvGraphicFramePr>
        <p:xfrm>
          <a:off x="2157827" y="2069737"/>
          <a:ext cx="6989436" cy="311084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4244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3963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20735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696686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err="1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Znam</a:t>
                      </a:r>
                      <a:endParaRPr lang="en-US" sz="2000" b="1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err="1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Želim</a:t>
                      </a:r>
                      <a:r>
                        <a:rPr lang="en-US" sz="2000" b="1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</a:t>
                      </a:r>
                      <a:r>
                        <a:rPr lang="en-US" sz="2000" b="1" dirty="0" err="1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znati</a:t>
                      </a:r>
                      <a:endParaRPr lang="en-US" sz="2000" b="1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err="1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Naučio</a:t>
                      </a:r>
                      <a:r>
                        <a:rPr lang="en-US" sz="2000" b="1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/la </a:t>
                      </a:r>
                      <a:r>
                        <a:rPr lang="en-US" sz="2000" b="1" dirty="0" err="1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sam</a:t>
                      </a:r>
                      <a:endParaRPr lang="en-US" sz="2000" b="1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41416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27984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4144" y="114981"/>
            <a:ext cx="9997440" cy="766371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latin typeface="Times New Roman" charset="0"/>
                <a:ea typeface="Times New Roman" charset="0"/>
                <a:cs typeface="Times New Roman" charset="0"/>
              </a:rPr>
              <a:t>TEME</a:t>
            </a:r>
            <a:endParaRPr lang="en-US" sz="4000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14144" y="1066018"/>
            <a:ext cx="9997440" cy="5476070"/>
          </a:xfrm>
        </p:spPr>
        <p:txBody>
          <a:bodyPr>
            <a:normAutofit/>
          </a:bodyPr>
          <a:lstStyle/>
          <a:p>
            <a:pPr lvl="0"/>
            <a:r>
              <a:rPr lang="hr-HR" sz="2400" b="1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PRVI DIO</a:t>
            </a:r>
          </a:p>
          <a:p>
            <a:pPr lvl="1"/>
            <a:r>
              <a:rPr lang="hr-HR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Promjena </a:t>
            </a:r>
            <a:r>
              <a:rPr lang="hr-HR" sz="24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paradigme procesa poučavanja i učenja  </a:t>
            </a:r>
            <a:endParaRPr lang="en-US" sz="2400" dirty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lvl="2"/>
            <a:r>
              <a:rPr lang="hr-HR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Kompetencije predavača za 21. </a:t>
            </a:r>
            <a:r>
              <a:rPr lang="hr-HR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stoljeće</a:t>
            </a:r>
          </a:p>
          <a:p>
            <a:r>
              <a:rPr lang="hr-HR" sz="2400" b="1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DRUGI DIO</a:t>
            </a:r>
            <a:endParaRPr lang="en-US" sz="2400" b="1" dirty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lvl="1"/>
            <a:r>
              <a:rPr lang="hr-HR" sz="24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Aktivno </a:t>
            </a:r>
            <a:r>
              <a:rPr lang="hr-HR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učenje</a:t>
            </a:r>
            <a:r>
              <a:rPr lang="hr-HR" sz="24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 </a:t>
            </a:r>
            <a:endParaRPr lang="en-US" sz="2400" dirty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lvl="1"/>
            <a:r>
              <a:rPr lang="hr-HR" sz="24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Suradničko </a:t>
            </a:r>
            <a:r>
              <a:rPr lang="hr-HR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učenje</a:t>
            </a:r>
            <a:r>
              <a:rPr lang="hr-HR" sz="24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 </a:t>
            </a:r>
            <a:endParaRPr lang="hr-HR" sz="2400" dirty="0" smtClean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lvl="0"/>
            <a:r>
              <a:rPr lang="hr-HR" sz="2400" b="1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TREĆI DIO</a:t>
            </a:r>
            <a:endParaRPr lang="en-US" sz="2400" b="1" dirty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lvl="1"/>
            <a:r>
              <a:rPr lang="hr-HR" sz="24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Metode aktivnog i suradničkog </a:t>
            </a:r>
            <a:r>
              <a:rPr lang="hr-HR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učenja</a:t>
            </a:r>
            <a:endParaRPr lang="en-US" sz="2400" dirty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9510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hr-HR" sz="4000" dirty="0" smtClean="0">
                <a:latin typeface="Times New Roman" charset="0"/>
                <a:ea typeface="Times New Roman" charset="0"/>
                <a:cs typeface="Times New Roman" charset="0"/>
              </a:rPr>
              <a:t>Promjena paradigme procesa poučavanja i učenja</a:t>
            </a:r>
            <a:endParaRPr lang="hr-HR" sz="4000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2085974" y="3143250"/>
            <a:ext cx="9699625" cy="614364"/>
          </a:xfrm>
        </p:spPr>
        <p:txBody>
          <a:bodyPr rtlCol="0">
            <a:noAutofit/>
          </a:bodyPr>
          <a:lstStyle/>
          <a:p>
            <a:pPr rtl="0"/>
            <a:r>
              <a:rPr lang="en-US" sz="4000" dirty="0" smtClean="0">
                <a:latin typeface="Times New Roman" charset="0"/>
                <a:ea typeface="Times New Roman" charset="0"/>
                <a:cs typeface="Times New Roman" charset="0"/>
              </a:rPr>
              <a:t>K</a:t>
            </a:r>
            <a:r>
              <a:rPr lang="hr-HR" sz="4000" dirty="0" err="1" smtClean="0">
                <a:latin typeface="Times New Roman" charset="0"/>
                <a:ea typeface="Times New Roman" charset="0"/>
                <a:cs typeface="Times New Roman" charset="0"/>
              </a:rPr>
              <a:t>ompetencije</a:t>
            </a:r>
            <a:r>
              <a:rPr lang="hr-HR" sz="4000" dirty="0" smtClean="0">
                <a:latin typeface="Times New Roman" charset="0"/>
                <a:ea typeface="Times New Roman" charset="0"/>
                <a:cs typeface="Times New Roman" charset="0"/>
              </a:rPr>
              <a:t> predavača za 21. stoljeće</a:t>
            </a:r>
            <a:endParaRPr lang="hr-HR" sz="4000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9258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Times New Roman" charset="0"/>
                <a:ea typeface="Times New Roman" charset="0"/>
                <a:cs typeface="Times New Roman" charset="0"/>
              </a:rPr>
              <a:t>ŠTO JE ZA VAS…</a:t>
            </a:r>
            <a:endParaRPr lang="en-US" sz="4000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 dirty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…Učenje?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____________________________________________________________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____________________________________________________________</a:t>
            </a:r>
            <a:endParaRPr lang="en-US" sz="2400" dirty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 dirty="0" smtClean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…</a:t>
            </a:r>
            <a:r>
              <a:rPr lang="en-US" sz="2400" dirty="0" err="1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Poučavanje</a:t>
            </a:r>
            <a:r>
              <a:rPr lang="en-US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?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____________________________________________________________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____________________________________________________________</a:t>
            </a:r>
            <a:endParaRPr lang="en-US" sz="2400" dirty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60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14144" y="465221"/>
            <a:ext cx="9997440" cy="5783179"/>
          </a:xfrm>
        </p:spPr>
        <p:txBody>
          <a:bodyPr>
            <a:normAutofit/>
          </a:bodyPr>
          <a:lstStyle/>
          <a:p>
            <a:pPr marL="82296" indent="0">
              <a:buNone/>
            </a:pPr>
            <a:r>
              <a:rPr lang="hr-HR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Kao ključna obilježja „nove kulture učenja“ </a:t>
            </a:r>
            <a:r>
              <a:rPr lang="hr-HR" sz="2400" dirty="0" err="1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Palekčić</a:t>
            </a:r>
            <a:r>
              <a:rPr lang="hr-HR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(2015.) navodi: </a:t>
            </a:r>
          </a:p>
          <a:p>
            <a:pPr marL="82296" indent="0">
              <a:buNone/>
            </a:pPr>
            <a:endParaRPr lang="hr-HR" sz="2400" dirty="0" smtClean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r>
              <a:rPr lang="hr-HR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prijelaz s poučavanja na učenje; </a:t>
            </a:r>
          </a:p>
          <a:p>
            <a:r>
              <a:rPr lang="hr-HR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isticanje važnosti </a:t>
            </a:r>
            <a:r>
              <a:rPr lang="hr-HR" sz="2400" b="1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samoorganiziranog učenja </a:t>
            </a:r>
            <a:r>
              <a:rPr lang="hr-HR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nasuprot učenja vođenog od nastavnika;</a:t>
            </a:r>
          </a:p>
          <a:p>
            <a:r>
              <a:rPr lang="hr-HR" sz="2400" b="1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konstruktivističko razumijevanje učenja </a:t>
            </a:r>
            <a:r>
              <a:rPr lang="hr-HR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kao iznalaženja i otkrivanja; </a:t>
            </a:r>
          </a:p>
          <a:p>
            <a:r>
              <a:rPr lang="hr-HR" sz="2400" b="1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odbacivanje</a:t>
            </a:r>
            <a:r>
              <a:rPr lang="hr-HR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posredovanja takozvanog </a:t>
            </a:r>
            <a:r>
              <a:rPr lang="hr-HR" sz="2400" b="1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„tromoga znanja“</a:t>
            </a:r>
            <a:r>
              <a:rPr lang="hr-HR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;</a:t>
            </a:r>
            <a:r>
              <a:rPr lang="hr-HR" sz="2400" b="1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</a:p>
          <a:p>
            <a:r>
              <a:rPr lang="hr-HR" sz="2400" b="1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novi nastavni oblici, strategije, metode</a:t>
            </a:r>
            <a:r>
              <a:rPr lang="hr-HR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;</a:t>
            </a:r>
          </a:p>
          <a:p>
            <a:r>
              <a:rPr lang="hr-HR" sz="2400" b="1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izmijenjena </a:t>
            </a:r>
            <a:r>
              <a:rPr lang="hr-HR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temeljna funkcija </a:t>
            </a:r>
            <a:r>
              <a:rPr lang="hr-HR" sz="2400" b="1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uloge nastavnika/predavača</a:t>
            </a:r>
            <a:r>
              <a:rPr lang="hr-HR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.</a:t>
            </a:r>
            <a:endParaRPr lang="hr-HR" sz="2400" dirty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6236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1094" y="352926"/>
            <a:ext cx="9970489" cy="5895474"/>
          </a:xfrm>
        </p:spPr>
        <p:txBody>
          <a:bodyPr>
            <a:normAutofit/>
          </a:bodyPr>
          <a:lstStyle/>
          <a:p>
            <a:pPr algn="just"/>
            <a:r>
              <a:rPr lang="hr-HR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Pored tradicionalne uloge da kompetentno tumači sadržaje u suvremenoj nastavi onaj koji poučava treba biti u stanju:</a:t>
            </a:r>
          </a:p>
          <a:p>
            <a:pPr algn="just"/>
            <a:endParaRPr lang="hr-HR" sz="2400" dirty="0" smtClean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algn="just"/>
            <a:r>
              <a:rPr lang="hr-HR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Osmišljavati proces učenja (planiranje i pripremanje nastave/učenja);</a:t>
            </a:r>
          </a:p>
          <a:p>
            <a:pPr algn="just"/>
            <a:r>
              <a:rPr lang="hr-HR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Organizirati proces učenja (daje zaduženja, koordinira učenje i sl.);</a:t>
            </a:r>
          </a:p>
          <a:p>
            <a:pPr algn="just"/>
            <a:r>
              <a:rPr lang="hr-HR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Voditi i usmjeravati proces učenja (diskutira, dodatno motivira, usmjerava aktivnosti i sl.);</a:t>
            </a:r>
          </a:p>
          <a:p>
            <a:pPr algn="just"/>
            <a:r>
              <a:rPr lang="hr-HR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Procjenjivati efikasnost učenja i prilagođavati učenje specifičnim potrebama i mogućnostima onih koji uče (evaluacija i </a:t>
            </a:r>
            <a:r>
              <a:rPr lang="hr-HR" sz="2400" dirty="0" err="1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samoevaluacija</a:t>
            </a:r>
            <a:r>
              <a:rPr lang="hr-HR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).</a:t>
            </a:r>
          </a:p>
          <a:p>
            <a:pPr algn="just"/>
            <a:endParaRPr lang="en-US" sz="2400" dirty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3964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4049" y="144009"/>
            <a:ext cx="9997440" cy="1143000"/>
          </a:xfrm>
        </p:spPr>
        <p:txBody>
          <a:bodyPr>
            <a:noAutofit/>
          </a:bodyPr>
          <a:lstStyle/>
          <a:p>
            <a:pPr marL="82296" indent="0"/>
            <a:r>
              <a:rPr lang="hr-HR" sz="2000" b="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Razvrstajte </a:t>
            </a:r>
            <a:r>
              <a:rPr lang="hr-HR" sz="2000" b="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u tablicu</a:t>
            </a:r>
            <a:br>
              <a:rPr lang="hr-HR" sz="2000" b="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</a:br>
            <a:r>
              <a:rPr lang="hr-HR" sz="2000" b="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TRADICIONALNI PRISTUP USMJEREN NA </a:t>
            </a:r>
            <a:r>
              <a:rPr lang="hr-HR" sz="2000" b="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UČITELJA </a:t>
            </a:r>
            <a:r>
              <a:rPr lang="hr-HR" sz="2000" b="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I SADRŽAJ vs. SUVREMENI PRISTUP USMJEREN NA </a:t>
            </a:r>
            <a:r>
              <a:rPr lang="hr-HR" sz="2000" b="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UČENIKA</a:t>
            </a:r>
            <a:r>
              <a:rPr lang="hr-HR" sz="2000" b="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/>
            </a:r>
            <a:br>
              <a:rPr lang="hr-HR" sz="2000" b="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</a:br>
            <a:endParaRPr lang="en-US" sz="2000" b="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/>
          </p:nvPr>
        </p:nvGraphicFramePr>
        <p:xfrm>
          <a:off x="1914049" y="1099456"/>
          <a:ext cx="9997440" cy="55771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98720"/>
                <a:gridCol w="4998720"/>
              </a:tblGrid>
              <a:tr h="5577115">
                <a:tc>
                  <a:txBody>
                    <a:bodyPr/>
                    <a:lstStyle/>
                    <a:p>
                      <a:pPr marL="82296" indent="0">
                        <a:buNone/>
                      </a:pPr>
                      <a:r>
                        <a:rPr lang="hr-HR" sz="1600" b="1" dirty="0" smtClean="0">
                          <a:solidFill>
                            <a:schemeClr val="tx1"/>
                          </a:solidFill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1. Važni su ulazni podaci - predmetni sadržaj. </a:t>
                      </a:r>
                    </a:p>
                    <a:p>
                      <a:pPr marL="82296" indent="0">
                        <a:buNone/>
                      </a:pPr>
                      <a:r>
                        <a:rPr lang="hr-HR" sz="1600" b="1" dirty="0" smtClean="0">
                          <a:solidFill>
                            <a:schemeClr val="tx1"/>
                          </a:solidFill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2. Važni su rezultati - ishodi učenja. </a:t>
                      </a:r>
                    </a:p>
                    <a:p>
                      <a:pPr marL="82296" indent="0">
                        <a:buNone/>
                      </a:pPr>
                      <a:r>
                        <a:rPr lang="hr-HR" sz="1600" b="1" dirty="0" smtClean="0">
                          <a:solidFill>
                            <a:schemeClr val="tx1"/>
                          </a:solidFill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3. Poučavanje se shvaća kao jednosmjerni prijenos znanja s ciljem zapamćivanja što većeg broja informacija u određenom području. </a:t>
                      </a:r>
                    </a:p>
                    <a:p>
                      <a:pPr marL="82296" indent="0">
                        <a:buNone/>
                      </a:pPr>
                      <a:r>
                        <a:rPr lang="hr-HR" sz="1600" b="1" dirty="0" smtClean="0">
                          <a:solidFill>
                            <a:schemeClr val="tx1"/>
                          </a:solidFill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4. Poučavanje se shvaća kao proces u kojem onaj koji uči stječe novo razumijevanje svijeta i sebe. </a:t>
                      </a:r>
                    </a:p>
                    <a:p>
                      <a:pPr marL="82296" indent="0">
                        <a:buNone/>
                      </a:pPr>
                      <a:r>
                        <a:rPr lang="hr-HR" sz="1600" b="1" dirty="0" smtClean="0">
                          <a:solidFill>
                            <a:schemeClr val="tx1"/>
                          </a:solidFill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5. Sadržaj je unaprijed zadan i neupitan. </a:t>
                      </a:r>
                    </a:p>
                    <a:p>
                      <a:pPr marL="82296" indent="0">
                        <a:buNone/>
                      </a:pPr>
                      <a:r>
                        <a:rPr lang="hr-HR" sz="1600" b="1" dirty="0" smtClean="0">
                          <a:solidFill>
                            <a:schemeClr val="tx1"/>
                          </a:solidFill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6. Predavač ne vodi računa o predznanjima i mogućnostima učenika. </a:t>
                      </a:r>
                    </a:p>
                    <a:p>
                      <a:pPr marL="82296" indent="0">
                        <a:buNone/>
                      </a:pPr>
                      <a:r>
                        <a:rPr lang="hr-HR" sz="1600" b="1" dirty="0" smtClean="0">
                          <a:solidFill>
                            <a:schemeClr val="tx1"/>
                          </a:solidFill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7. Sadržaj je važan, ali je važnije uočavanje smisla aktivnim stavom i primjenom. </a:t>
                      </a:r>
                    </a:p>
                    <a:p>
                      <a:pPr marL="82296" indent="0">
                        <a:buNone/>
                      </a:pPr>
                      <a:r>
                        <a:rPr lang="hr-HR" sz="1600" b="1" dirty="0" smtClean="0">
                          <a:solidFill>
                            <a:schemeClr val="tx1"/>
                          </a:solidFill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8. Predavač fleksibilno prilagođava sadržaje učenikovim predznanjima i jakim stranama. </a:t>
                      </a:r>
                    </a:p>
                    <a:p>
                      <a:pPr marL="82296" indent="0">
                        <a:buNone/>
                      </a:pPr>
                      <a:r>
                        <a:rPr lang="hr-HR" sz="1600" b="1" dirty="0" smtClean="0">
                          <a:solidFill>
                            <a:schemeClr val="tx1"/>
                          </a:solidFill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9. Glavni izazov: količina informacija koju treba prenijeti u ograničenom vremenu. </a:t>
                      </a:r>
                    </a:p>
                    <a:p>
                      <a:pPr marL="82296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r-HR" sz="1600" b="1" dirty="0" smtClean="0">
                          <a:solidFill>
                            <a:schemeClr val="tx1"/>
                          </a:solidFill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10. Glavni izazov: prepoznavanje i uklanjanje prepreka koje otežavaju razumijevanje i postizanje željenih ishoda učenja. </a:t>
                      </a:r>
                    </a:p>
                    <a:p>
                      <a:pPr marL="82296" indent="0">
                        <a:buNone/>
                      </a:pPr>
                      <a:endParaRPr lang="hr-HR" sz="1600" b="1" dirty="0" smtClean="0">
                        <a:solidFill>
                          <a:schemeClr val="tx1"/>
                        </a:solidFill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  <a:p>
                      <a:endParaRPr lang="en-US" sz="1600" dirty="0"/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2296" indent="0">
                        <a:buNone/>
                      </a:pPr>
                      <a:r>
                        <a:rPr lang="hr-HR" sz="1600" b="1" dirty="0" smtClean="0">
                          <a:solidFill>
                            <a:schemeClr val="tx1"/>
                          </a:solidFill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11. Odgovornost za neuspješan proces učenja je na onome tko uči.</a:t>
                      </a:r>
                    </a:p>
                    <a:p>
                      <a:pPr marL="82296" indent="0">
                        <a:buNone/>
                      </a:pPr>
                      <a:r>
                        <a:rPr lang="hr-HR" sz="1600" b="1" dirty="0" smtClean="0">
                          <a:solidFill>
                            <a:schemeClr val="tx1"/>
                          </a:solidFill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12. Učitelj se smatra suodgovornim za neuspjeh učenika. Učitelj vjeruje kako svaki učenik ima kapacitet za učenje. </a:t>
                      </a:r>
                    </a:p>
                    <a:p>
                      <a:pPr marL="82296" indent="0">
                        <a:buNone/>
                      </a:pPr>
                      <a:r>
                        <a:rPr lang="hr-HR" sz="1600" b="1" dirty="0" smtClean="0">
                          <a:solidFill>
                            <a:schemeClr val="tx1"/>
                          </a:solidFill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13. Osobine učitelja: dobro poznavanje područja, autoritaran stil vođenja, superioran stav prema studentima, daje općenite i nejasne povratne informacije o napredovanju. </a:t>
                      </a:r>
                    </a:p>
                    <a:p>
                      <a:pPr marL="82296" indent="0">
                        <a:buNone/>
                      </a:pPr>
                      <a:r>
                        <a:rPr lang="hr-HR" sz="1600" b="1" dirty="0" smtClean="0">
                          <a:solidFill>
                            <a:schemeClr val="tx1"/>
                          </a:solidFill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14. Osobine učitelja: uz poznavanje područja ima razvijene i predavačke kompetencije i entuzijazam za poučavanje. Studente vodi demokratskim stilom uz uzajamno poštovanje; daje konkretne i upotrebljive informacije o napredovanju. </a:t>
                      </a:r>
                    </a:p>
                    <a:p>
                      <a:pPr marL="82296" indent="0">
                        <a:buNone/>
                      </a:pPr>
                      <a:r>
                        <a:rPr lang="hr-HR" sz="1600" b="1" dirty="0" smtClean="0">
                          <a:solidFill>
                            <a:schemeClr val="tx1"/>
                          </a:solidFill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15. Ishodi poučavanja: učenik koji posjeduje puno činjeničnog, razmrvljenog znanja koje teško može primijeniti. </a:t>
                      </a:r>
                    </a:p>
                    <a:p>
                      <a:pPr marL="82296" indent="0">
                        <a:buNone/>
                      </a:pPr>
                      <a:r>
                        <a:rPr lang="hr-HR" sz="1600" b="1" dirty="0" smtClean="0">
                          <a:solidFill>
                            <a:schemeClr val="tx1"/>
                          </a:solidFill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16. Ishodi poučavanja: samostalan i samopouzdan učenik koji je spreman na cjeloživotno učenje. </a:t>
                      </a:r>
                    </a:p>
                    <a:p>
                      <a:pPr marL="82296" indent="0">
                        <a:buNone/>
                      </a:pPr>
                      <a:endParaRPr lang="en-US" sz="1600" dirty="0" smtClean="0">
                        <a:solidFill>
                          <a:schemeClr val="tx1"/>
                        </a:solidFill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  <a:p>
                      <a:endParaRPr lang="en-US" sz="1600" dirty="0"/>
                    </a:p>
                  </a:txBody>
                  <a:tcPr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51142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14144" y="320842"/>
            <a:ext cx="9997440" cy="5927558"/>
          </a:xfrm>
        </p:spPr>
        <p:txBody>
          <a:bodyPr>
            <a:normAutofit/>
          </a:bodyPr>
          <a:lstStyle/>
          <a:p>
            <a:r>
              <a:rPr lang="en-US" sz="2400" dirty="0" err="1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Što</a:t>
            </a:r>
            <a:r>
              <a:rPr lang="en-US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mislite</a:t>
            </a:r>
            <a:r>
              <a:rPr lang="en-US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je li </a:t>
            </a:r>
            <a:r>
              <a:rPr lang="en-US" sz="2400" dirty="0" err="1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lakše</a:t>
            </a:r>
            <a:r>
              <a:rPr lang="en-US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bilo</a:t>
            </a:r>
            <a:r>
              <a:rPr lang="en-US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biti</a:t>
            </a:r>
            <a:r>
              <a:rPr lang="en-US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učitelj</a:t>
            </a:r>
            <a:r>
              <a:rPr lang="en-US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prije</a:t>
            </a:r>
            <a:r>
              <a:rPr lang="en-US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20 </a:t>
            </a:r>
            <a:r>
              <a:rPr lang="en-US" sz="2400" dirty="0" err="1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godina</a:t>
            </a:r>
            <a:r>
              <a:rPr lang="en-US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ili</a:t>
            </a:r>
            <a:r>
              <a:rPr lang="en-US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je </a:t>
            </a:r>
            <a:r>
              <a:rPr lang="en-US" sz="2400" dirty="0" err="1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danas</a:t>
            </a:r>
            <a:r>
              <a:rPr lang="en-US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?</a:t>
            </a:r>
            <a:endParaRPr lang="en-US" sz="2400" dirty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3055701" y="2298668"/>
            <a:ext cx="1796716" cy="4203032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4986850" y="2191751"/>
            <a:ext cx="2133600" cy="4812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V="1">
            <a:off x="5040108" y="4138862"/>
            <a:ext cx="2235307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5040108" y="5203658"/>
            <a:ext cx="2354018" cy="7299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7542837" y="1796714"/>
            <a:ext cx="1973179" cy="790074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7709353" y="3743825"/>
            <a:ext cx="1973179" cy="790074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7709353" y="5711626"/>
            <a:ext cx="1973179" cy="790074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10132351" y="3815696"/>
            <a:ext cx="16064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Times New Roman" charset="0"/>
                <a:ea typeface="Times New Roman" charset="0"/>
                <a:cs typeface="Times New Roman" charset="0"/>
              </a:rPr>
              <a:t>RAZLOZI ZA MOJ STAV</a:t>
            </a:r>
            <a:endParaRPr lang="en-US" b="1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407422" y="2608104"/>
            <a:ext cx="12390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rPr>
              <a:t>MOJ</a:t>
            </a:r>
            <a:r>
              <a:rPr lang="en-US" b="1" dirty="0" smtClean="0"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b="1" dirty="0" smtClean="0">
                <a:solidFill>
                  <a:schemeClr val="bg1"/>
                </a:solidFill>
                <a:latin typeface="Times New Roman" charset="0"/>
                <a:ea typeface="Times New Roman" charset="0"/>
                <a:cs typeface="Times New Roman" charset="0"/>
              </a:rPr>
              <a:t>STAV</a:t>
            </a:r>
            <a:endParaRPr lang="en-US" b="1" dirty="0">
              <a:solidFill>
                <a:schemeClr val="bg1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112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1980418" y="2419643"/>
            <a:ext cx="9875520" cy="1132578"/>
          </a:xfrm>
        </p:spPr>
        <p:txBody>
          <a:bodyPr rtlCol="0">
            <a:normAutofit fontScale="90000"/>
          </a:bodyPr>
          <a:lstStyle/>
          <a:p>
            <a:pPr rtl="0"/>
            <a:r>
              <a:rPr lang="hr-HR" dirty="0" smtClean="0"/>
              <a:t/>
            </a:r>
            <a:br>
              <a:rPr lang="hr-HR" dirty="0" smtClean="0"/>
            </a:br>
            <a:r>
              <a:rPr lang="hr-HR" dirty="0"/>
              <a:t/>
            </a:r>
            <a:br>
              <a:rPr lang="hr-HR" dirty="0"/>
            </a:br>
            <a:r>
              <a:rPr lang="hr-HR" sz="4900" dirty="0" smtClean="0"/>
              <a:t>Aktivno i suradničko učenje</a:t>
            </a:r>
            <a:endParaRPr lang="hr-HR" sz="4900" dirty="0"/>
          </a:p>
        </p:txBody>
      </p:sp>
    </p:spTree>
    <p:extLst>
      <p:ext uri="{BB962C8B-B14F-4D97-AF65-F5344CB8AC3E}">
        <p14:creationId xmlns:p14="http://schemas.microsoft.com/office/powerpoint/2010/main" val="963034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914144" y="357188"/>
            <a:ext cx="9997440" cy="5891212"/>
          </a:xfrm>
        </p:spPr>
        <p:txBody>
          <a:bodyPr>
            <a:normAutofit/>
          </a:bodyPr>
          <a:lstStyle/>
          <a:p>
            <a:r>
              <a:rPr lang="hr-HR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Što mislite o čemu ovisi uspješan proces učenja? </a:t>
            </a:r>
            <a:endParaRPr lang="hr-HR" sz="2400" dirty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3326458" y="1473728"/>
            <a:ext cx="6731942" cy="4661784"/>
            <a:chOff x="3326458" y="1473728"/>
            <a:chExt cx="6394217" cy="4661784"/>
          </a:xfrm>
        </p:grpSpPr>
        <p:sp>
          <p:nvSpPr>
            <p:cNvPr id="6" name="Freeform 5"/>
            <p:cNvSpPr/>
            <p:nvPr/>
          </p:nvSpPr>
          <p:spPr>
            <a:xfrm>
              <a:off x="8575949" y="4280690"/>
              <a:ext cx="91440" cy="523027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45720" y="0"/>
                  </a:moveTo>
                  <a:lnTo>
                    <a:pt x="45720" y="523027"/>
                  </a:lnTo>
                </a:path>
              </a:pathLst>
            </a:custGeom>
            <a:noFill/>
          </p:spPr>
          <p:style>
            <a:lnRef idx="1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" name="Freeform 6"/>
            <p:cNvSpPr/>
            <p:nvPr/>
          </p:nvSpPr>
          <p:spPr>
            <a:xfrm>
              <a:off x="6973160" y="2615695"/>
              <a:ext cx="1648509" cy="523027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356427"/>
                  </a:lnTo>
                  <a:lnTo>
                    <a:pt x="1648509" y="356427"/>
                  </a:lnTo>
                  <a:lnTo>
                    <a:pt x="1648509" y="523027"/>
                  </a:lnTo>
                </a:path>
              </a:pathLst>
            </a:custGeom>
            <a:noFill/>
          </p:spPr>
          <p:style>
            <a:lnRef idx="1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8" name="Freeform 7"/>
            <p:cNvSpPr/>
            <p:nvPr/>
          </p:nvSpPr>
          <p:spPr>
            <a:xfrm>
              <a:off x="5324651" y="4280690"/>
              <a:ext cx="1099006" cy="523027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356427"/>
                  </a:lnTo>
                  <a:lnTo>
                    <a:pt x="1099006" y="356427"/>
                  </a:lnTo>
                  <a:lnTo>
                    <a:pt x="1099006" y="523027"/>
                  </a:lnTo>
                </a:path>
              </a:pathLst>
            </a:custGeom>
            <a:noFill/>
          </p:spPr>
          <p:style>
            <a:lnRef idx="1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9" name="Freeform 8"/>
            <p:cNvSpPr/>
            <p:nvPr/>
          </p:nvSpPr>
          <p:spPr>
            <a:xfrm>
              <a:off x="4225644" y="4280690"/>
              <a:ext cx="1099006" cy="523027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1099006" y="0"/>
                  </a:moveTo>
                  <a:lnTo>
                    <a:pt x="1099006" y="356427"/>
                  </a:lnTo>
                  <a:lnTo>
                    <a:pt x="0" y="356427"/>
                  </a:lnTo>
                  <a:lnTo>
                    <a:pt x="0" y="523027"/>
                  </a:lnTo>
                </a:path>
              </a:pathLst>
            </a:custGeom>
            <a:noFill/>
          </p:spPr>
          <p:style>
            <a:lnRef idx="1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Freeform 9"/>
            <p:cNvSpPr/>
            <p:nvPr/>
          </p:nvSpPr>
          <p:spPr>
            <a:xfrm>
              <a:off x="5324651" y="2615695"/>
              <a:ext cx="1648509" cy="523027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1648509" y="0"/>
                  </a:moveTo>
                  <a:lnTo>
                    <a:pt x="1648509" y="356427"/>
                  </a:lnTo>
                  <a:lnTo>
                    <a:pt x="0" y="356427"/>
                  </a:lnTo>
                  <a:lnTo>
                    <a:pt x="0" y="523027"/>
                  </a:lnTo>
                </a:path>
              </a:pathLst>
            </a:custGeom>
            <a:noFill/>
          </p:spPr>
          <p:style>
            <a:lnRef idx="1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1" name="Rounded Rectangle 10"/>
            <p:cNvSpPr/>
            <p:nvPr/>
          </p:nvSpPr>
          <p:spPr>
            <a:xfrm>
              <a:off x="6073973" y="1473728"/>
              <a:ext cx="1798373" cy="1141967"/>
            </a:xfrm>
            <a:prstGeom prst="roundRect">
              <a:avLst>
                <a:gd name="adj" fmla="val 10000"/>
              </a:avLst>
            </a:prstGeom>
            <a:solidFill>
              <a:schemeClr val="tx1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273792" y="1663556"/>
              <a:ext cx="1798373" cy="1141967"/>
            </a:xfrm>
            <a:custGeom>
              <a:avLst/>
              <a:gdLst>
                <a:gd name="connsiteX0" fmla="*/ 0 w 1798373"/>
                <a:gd name="connsiteY0" fmla="*/ 114197 h 1141967"/>
                <a:gd name="connsiteX1" fmla="*/ 114197 w 1798373"/>
                <a:gd name="connsiteY1" fmla="*/ 0 h 1141967"/>
                <a:gd name="connsiteX2" fmla="*/ 1684176 w 1798373"/>
                <a:gd name="connsiteY2" fmla="*/ 0 h 1141967"/>
                <a:gd name="connsiteX3" fmla="*/ 1798373 w 1798373"/>
                <a:gd name="connsiteY3" fmla="*/ 114197 h 1141967"/>
                <a:gd name="connsiteX4" fmla="*/ 1798373 w 1798373"/>
                <a:gd name="connsiteY4" fmla="*/ 1027770 h 1141967"/>
                <a:gd name="connsiteX5" fmla="*/ 1684176 w 1798373"/>
                <a:gd name="connsiteY5" fmla="*/ 1141967 h 1141967"/>
                <a:gd name="connsiteX6" fmla="*/ 114197 w 1798373"/>
                <a:gd name="connsiteY6" fmla="*/ 1141967 h 1141967"/>
                <a:gd name="connsiteX7" fmla="*/ 0 w 1798373"/>
                <a:gd name="connsiteY7" fmla="*/ 1027770 h 1141967"/>
                <a:gd name="connsiteX8" fmla="*/ 0 w 1798373"/>
                <a:gd name="connsiteY8" fmla="*/ 114197 h 11419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98373" h="1141967">
                  <a:moveTo>
                    <a:pt x="0" y="114197"/>
                  </a:moveTo>
                  <a:cubicBezTo>
                    <a:pt x="0" y="51128"/>
                    <a:pt x="51128" y="0"/>
                    <a:pt x="114197" y="0"/>
                  </a:cubicBezTo>
                  <a:lnTo>
                    <a:pt x="1684176" y="0"/>
                  </a:lnTo>
                  <a:cubicBezTo>
                    <a:pt x="1747245" y="0"/>
                    <a:pt x="1798373" y="51128"/>
                    <a:pt x="1798373" y="114197"/>
                  </a:cubicBezTo>
                  <a:lnTo>
                    <a:pt x="1798373" y="1027770"/>
                  </a:lnTo>
                  <a:cubicBezTo>
                    <a:pt x="1798373" y="1090839"/>
                    <a:pt x="1747245" y="1141967"/>
                    <a:pt x="1684176" y="1141967"/>
                  </a:cubicBezTo>
                  <a:lnTo>
                    <a:pt x="114197" y="1141967"/>
                  </a:lnTo>
                  <a:cubicBezTo>
                    <a:pt x="51128" y="1141967"/>
                    <a:pt x="0" y="1090839"/>
                    <a:pt x="0" y="1027770"/>
                  </a:cubicBezTo>
                  <a:lnTo>
                    <a:pt x="0" y="114197"/>
                  </a:lnTo>
                  <a:close/>
                </a:path>
              </a:pathLst>
            </a:custGeom>
          </p:spPr>
          <p:style>
            <a:lnRef idx="1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40127" tIns="140127" rIns="140127" bIns="140127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kern="1200" dirty="0" err="1" smtClean="0">
                  <a:latin typeface="Times New Roman" charset="0"/>
                  <a:ea typeface="Times New Roman" charset="0"/>
                  <a:cs typeface="Times New Roman" charset="0"/>
                </a:rPr>
                <a:t>Uspješno</a:t>
              </a:r>
              <a:r>
                <a:rPr lang="en-US" sz="2000" kern="1200" dirty="0" smtClean="0">
                  <a:latin typeface="Times New Roman" charset="0"/>
                  <a:ea typeface="Times New Roman" charset="0"/>
                  <a:cs typeface="Times New Roman" charset="0"/>
                </a:rPr>
                <a:t> učenje</a:t>
              </a:r>
              <a:endParaRPr lang="en-US" sz="2000" kern="1200" dirty="0">
                <a:latin typeface="Times New Roman" charset="0"/>
                <a:ea typeface="Times New Roman" charset="0"/>
                <a:cs typeface="Times New Roman" charset="0"/>
              </a:endParaRPr>
            </a:p>
          </p:txBody>
        </p:sp>
        <p:sp>
          <p:nvSpPr>
            <p:cNvPr id="13" name="Rounded Rectangle 12"/>
            <p:cNvSpPr/>
            <p:nvPr/>
          </p:nvSpPr>
          <p:spPr>
            <a:xfrm>
              <a:off x="4425464" y="3138722"/>
              <a:ext cx="1798373" cy="1141967"/>
            </a:xfrm>
            <a:prstGeom prst="roundRect">
              <a:avLst>
                <a:gd name="adj" fmla="val 10000"/>
              </a:avLst>
            </a:prstGeom>
            <a:solidFill>
              <a:schemeClr val="tx1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4625283" y="3328550"/>
              <a:ext cx="1798373" cy="1141967"/>
            </a:xfrm>
            <a:custGeom>
              <a:avLst/>
              <a:gdLst>
                <a:gd name="connsiteX0" fmla="*/ 0 w 1798373"/>
                <a:gd name="connsiteY0" fmla="*/ 114197 h 1141967"/>
                <a:gd name="connsiteX1" fmla="*/ 114197 w 1798373"/>
                <a:gd name="connsiteY1" fmla="*/ 0 h 1141967"/>
                <a:gd name="connsiteX2" fmla="*/ 1684176 w 1798373"/>
                <a:gd name="connsiteY2" fmla="*/ 0 h 1141967"/>
                <a:gd name="connsiteX3" fmla="*/ 1798373 w 1798373"/>
                <a:gd name="connsiteY3" fmla="*/ 114197 h 1141967"/>
                <a:gd name="connsiteX4" fmla="*/ 1798373 w 1798373"/>
                <a:gd name="connsiteY4" fmla="*/ 1027770 h 1141967"/>
                <a:gd name="connsiteX5" fmla="*/ 1684176 w 1798373"/>
                <a:gd name="connsiteY5" fmla="*/ 1141967 h 1141967"/>
                <a:gd name="connsiteX6" fmla="*/ 114197 w 1798373"/>
                <a:gd name="connsiteY6" fmla="*/ 1141967 h 1141967"/>
                <a:gd name="connsiteX7" fmla="*/ 0 w 1798373"/>
                <a:gd name="connsiteY7" fmla="*/ 1027770 h 1141967"/>
                <a:gd name="connsiteX8" fmla="*/ 0 w 1798373"/>
                <a:gd name="connsiteY8" fmla="*/ 114197 h 11419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98373" h="1141967">
                  <a:moveTo>
                    <a:pt x="0" y="114197"/>
                  </a:moveTo>
                  <a:cubicBezTo>
                    <a:pt x="0" y="51128"/>
                    <a:pt x="51128" y="0"/>
                    <a:pt x="114197" y="0"/>
                  </a:cubicBezTo>
                  <a:lnTo>
                    <a:pt x="1684176" y="0"/>
                  </a:lnTo>
                  <a:cubicBezTo>
                    <a:pt x="1747245" y="0"/>
                    <a:pt x="1798373" y="51128"/>
                    <a:pt x="1798373" y="114197"/>
                  </a:cubicBezTo>
                  <a:lnTo>
                    <a:pt x="1798373" y="1027770"/>
                  </a:lnTo>
                  <a:cubicBezTo>
                    <a:pt x="1798373" y="1090839"/>
                    <a:pt x="1747245" y="1141967"/>
                    <a:pt x="1684176" y="1141967"/>
                  </a:cubicBezTo>
                  <a:lnTo>
                    <a:pt x="114197" y="1141967"/>
                  </a:lnTo>
                  <a:cubicBezTo>
                    <a:pt x="51128" y="1141967"/>
                    <a:pt x="0" y="1090839"/>
                    <a:pt x="0" y="1027770"/>
                  </a:cubicBezTo>
                  <a:lnTo>
                    <a:pt x="0" y="114197"/>
                  </a:lnTo>
                  <a:close/>
                </a:path>
              </a:pathLst>
            </a:custGeom>
          </p:spPr>
          <p:style>
            <a:lnRef idx="1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40127" tIns="140127" rIns="140127" bIns="140127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800" dirty="0"/>
                <a:t>?</a:t>
              </a:r>
              <a:endParaRPr lang="en-US" sz="2800" kern="1200" dirty="0"/>
            </a:p>
          </p:txBody>
        </p:sp>
        <p:sp>
          <p:nvSpPr>
            <p:cNvPr id="15" name="Rounded Rectangle 14"/>
            <p:cNvSpPr/>
            <p:nvPr/>
          </p:nvSpPr>
          <p:spPr>
            <a:xfrm>
              <a:off x="3326458" y="4803717"/>
              <a:ext cx="1798373" cy="1141967"/>
            </a:xfrm>
            <a:prstGeom prst="roundRect">
              <a:avLst>
                <a:gd name="adj" fmla="val 10000"/>
              </a:avLst>
            </a:prstGeom>
            <a:solidFill>
              <a:schemeClr val="tx1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3526277" y="4993545"/>
              <a:ext cx="1798373" cy="1141967"/>
            </a:xfrm>
            <a:custGeom>
              <a:avLst/>
              <a:gdLst>
                <a:gd name="connsiteX0" fmla="*/ 0 w 1798373"/>
                <a:gd name="connsiteY0" fmla="*/ 114197 h 1141967"/>
                <a:gd name="connsiteX1" fmla="*/ 114197 w 1798373"/>
                <a:gd name="connsiteY1" fmla="*/ 0 h 1141967"/>
                <a:gd name="connsiteX2" fmla="*/ 1684176 w 1798373"/>
                <a:gd name="connsiteY2" fmla="*/ 0 h 1141967"/>
                <a:gd name="connsiteX3" fmla="*/ 1798373 w 1798373"/>
                <a:gd name="connsiteY3" fmla="*/ 114197 h 1141967"/>
                <a:gd name="connsiteX4" fmla="*/ 1798373 w 1798373"/>
                <a:gd name="connsiteY4" fmla="*/ 1027770 h 1141967"/>
                <a:gd name="connsiteX5" fmla="*/ 1684176 w 1798373"/>
                <a:gd name="connsiteY5" fmla="*/ 1141967 h 1141967"/>
                <a:gd name="connsiteX6" fmla="*/ 114197 w 1798373"/>
                <a:gd name="connsiteY6" fmla="*/ 1141967 h 1141967"/>
                <a:gd name="connsiteX7" fmla="*/ 0 w 1798373"/>
                <a:gd name="connsiteY7" fmla="*/ 1027770 h 1141967"/>
                <a:gd name="connsiteX8" fmla="*/ 0 w 1798373"/>
                <a:gd name="connsiteY8" fmla="*/ 114197 h 11419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98373" h="1141967">
                  <a:moveTo>
                    <a:pt x="0" y="114197"/>
                  </a:moveTo>
                  <a:cubicBezTo>
                    <a:pt x="0" y="51128"/>
                    <a:pt x="51128" y="0"/>
                    <a:pt x="114197" y="0"/>
                  </a:cubicBezTo>
                  <a:lnTo>
                    <a:pt x="1684176" y="0"/>
                  </a:lnTo>
                  <a:cubicBezTo>
                    <a:pt x="1747245" y="0"/>
                    <a:pt x="1798373" y="51128"/>
                    <a:pt x="1798373" y="114197"/>
                  </a:cubicBezTo>
                  <a:lnTo>
                    <a:pt x="1798373" y="1027770"/>
                  </a:lnTo>
                  <a:cubicBezTo>
                    <a:pt x="1798373" y="1090839"/>
                    <a:pt x="1747245" y="1141967"/>
                    <a:pt x="1684176" y="1141967"/>
                  </a:cubicBezTo>
                  <a:lnTo>
                    <a:pt x="114197" y="1141967"/>
                  </a:lnTo>
                  <a:cubicBezTo>
                    <a:pt x="51128" y="1141967"/>
                    <a:pt x="0" y="1090839"/>
                    <a:pt x="0" y="1027770"/>
                  </a:cubicBezTo>
                  <a:lnTo>
                    <a:pt x="0" y="114197"/>
                  </a:lnTo>
                  <a:close/>
                </a:path>
              </a:pathLst>
            </a:custGeom>
          </p:spPr>
          <p:style>
            <a:lnRef idx="1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40127" tIns="140127" rIns="140127" bIns="140127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800" kern="1200" dirty="0" smtClean="0"/>
                <a:t>?</a:t>
              </a:r>
              <a:endParaRPr lang="en-US" sz="2800" kern="1200" dirty="0"/>
            </a:p>
          </p:txBody>
        </p:sp>
        <p:sp>
          <p:nvSpPr>
            <p:cNvPr id="17" name="Rounded Rectangle 16"/>
            <p:cNvSpPr/>
            <p:nvPr/>
          </p:nvSpPr>
          <p:spPr>
            <a:xfrm>
              <a:off x="5524470" y="4803717"/>
              <a:ext cx="1798373" cy="1141967"/>
            </a:xfrm>
            <a:prstGeom prst="roundRect">
              <a:avLst>
                <a:gd name="adj" fmla="val 10000"/>
              </a:avLst>
            </a:prstGeom>
            <a:solidFill>
              <a:schemeClr val="tx1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5724289" y="4993545"/>
              <a:ext cx="1798373" cy="1141967"/>
            </a:xfrm>
            <a:custGeom>
              <a:avLst/>
              <a:gdLst>
                <a:gd name="connsiteX0" fmla="*/ 0 w 1798373"/>
                <a:gd name="connsiteY0" fmla="*/ 114197 h 1141967"/>
                <a:gd name="connsiteX1" fmla="*/ 114197 w 1798373"/>
                <a:gd name="connsiteY1" fmla="*/ 0 h 1141967"/>
                <a:gd name="connsiteX2" fmla="*/ 1684176 w 1798373"/>
                <a:gd name="connsiteY2" fmla="*/ 0 h 1141967"/>
                <a:gd name="connsiteX3" fmla="*/ 1798373 w 1798373"/>
                <a:gd name="connsiteY3" fmla="*/ 114197 h 1141967"/>
                <a:gd name="connsiteX4" fmla="*/ 1798373 w 1798373"/>
                <a:gd name="connsiteY4" fmla="*/ 1027770 h 1141967"/>
                <a:gd name="connsiteX5" fmla="*/ 1684176 w 1798373"/>
                <a:gd name="connsiteY5" fmla="*/ 1141967 h 1141967"/>
                <a:gd name="connsiteX6" fmla="*/ 114197 w 1798373"/>
                <a:gd name="connsiteY6" fmla="*/ 1141967 h 1141967"/>
                <a:gd name="connsiteX7" fmla="*/ 0 w 1798373"/>
                <a:gd name="connsiteY7" fmla="*/ 1027770 h 1141967"/>
                <a:gd name="connsiteX8" fmla="*/ 0 w 1798373"/>
                <a:gd name="connsiteY8" fmla="*/ 114197 h 11419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98373" h="1141967">
                  <a:moveTo>
                    <a:pt x="0" y="114197"/>
                  </a:moveTo>
                  <a:cubicBezTo>
                    <a:pt x="0" y="51128"/>
                    <a:pt x="51128" y="0"/>
                    <a:pt x="114197" y="0"/>
                  </a:cubicBezTo>
                  <a:lnTo>
                    <a:pt x="1684176" y="0"/>
                  </a:lnTo>
                  <a:cubicBezTo>
                    <a:pt x="1747245" y="0"/>
                    <a:pt x="1798373" y="51128"/>
                    <a:pt x="1798373" y="114197"/>
                  </a:cubicBezTo>
                  <a:lnTo>
                    <a:pt x="1798373" y="1027770"/>
                  </a:lnTo>
                  <a:cubicBezTo>
                    <a:pt x="1798373" y="1090839"/>
                    <a:pt x="1747245" y="1141967"/>
                    <a:pt x="1684176" y="1141967"/>
                  </a:cubicBezTo>
                  <a:lnTo>
                    <a:pt x="114197" y="1141967"/>
                  </a:lnTo>
                  <a:cubicBezTo>
                    <a:pt x="51128" y="1141967"/>
                    <a:pt x="0" y="1090839"/>
                    <a:pt x="0" y="1027770"/>
                  </a:cubicBezTo>
                  <a:lnTo>
                    <a:pt x="0" y="114197"/>
                  </a:lnTo>
                  <a:close/>
                </a:path>
              </a:pathLst>
            </a:custGeom>
          </p:spPr>
          <p:style>
            <a:lnRef idx="1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40127" tIns="140127" rIns="140127" bIns="140127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800" kern="1200" dirty="0" smtClean="0"/>
                <a:t>?</a:t>
              </a:r>
              <a:endParaRPr lang="en-US" sz="2800" kern="1200" dirty="0"/>
            </a:p>
          </p:txBody>
        </p:sp>
        <p:sp>
          <p:nvSpPr>
            <p:cNvPr id="19" name="Rounded Rectangle 18"/>
            <p:cNvSpPr/>
            <p:nvPr/>
          </p:nvSpPr>
          <p:spPr>
            <a:xfrm>
              <a:off x="7722482" y="3138722"/>
              <a:ext cx="1798373" cy="1141967"/>
            </a:xfrm>
            <a:prstGeom prst="roundRect">
              <a:avLst>
                <a:gd name="adj" fmla="val 10000"/>
              </a:avLst>
            </a:prstGeom>
            <a:solidFill>
              <a:schemeClr val="tx1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922302" y="3328550"/>
              <a:ext cx="1798373" cy="1141967"/>
            </a:xfrm>
            <a:custGeom>
              <a:avLst/>
              <a:gdLst>
                <a:gd name="connsiteX0" fmla="*/ 0 w 1798373"/>
                <a:gd name="connsiteY0" fmla="*/ 114197 h 1141967"/>
                <a:gd name="connsiteX1" fmla="*/ 114197 w 1798373"/>
                <a:gd name="connsiteY1" fmla="*/ 0 h 1141967"/>
                <a:gd name="connsiteX2" fmla="*/ 1684176 w 1798373"/>
                <a:gd name="connsiteY2" fmla="*/ 0 h 1141967"/>
                <a:gd name="connsiteX3" fmla="*/ 1798373 w 1798373"/>
                <a:gd name="connsiteY3" fmla="*/ 114197 h 1141967"/>
                <a:gd name="connsiteX4" fmla="*/ 1798373 w 1798373"/>
                <a:gd name="connsiteY4" fmla="*/ 1027770 h 1141967"/>
                <a:gd name="connsiteX5" fmla="*/ 1684176 w 1798373"/>
                <a:gd name="connsiteY5" fmla="*/ 1141967 h 1141967"/>
                <a:gd name="connsiteX6" fmla="*/ 114197 w 1798373"/>
                <a:gd name="connsiteY6" fmla="*/ 1141967 h 1141967"/>
                <a:gd name="connsiteX7" fmla="*/ 0 w 1798373"/>
                <a:gd name="connsiteY7" fmla="*/ 1027770 h 1141967"/>
                <a:gd name="connsiteX8" fmla="*/ 0 w 1798373"/>
                <a:gd name="connsiteY8" fmla="*/ 114197 h 11419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98373" h="1141967">
                  <a:moveTo>
                    <a:pt x="0" y="114197"/>
                  </a:moveTo>
                  <a:cubicBezTo>
                    <a:pt x="0" y="51128"/>
                    <a:pt x="51128" y="0"/>
                    <a:pt x="114197" y="0"/>
                  </a:cubicBezTo>
                  <a:lnTo>
                    <a:pt x="1684176" y="0"/>
                  </a:lnTo>
                  <a:cubicBezTo>
                    <a:pt x="1747245" y="0"/>
                    <a:pt x="1798373" y="51128"/>
                    <a:pt x="1798373" y="114197"/>
                  </a:cubicBezTo>
                  <a:lnTo>
                    <a:pt x="1798373" y="1027770"/>
                  </a:lnTo>
                  <a:cubicBezTo>
                    <a:pt x="1798373" y="1090839"/>
                    <a:pt x="1747245" y="1141967"/>
                    <a:pt x="1684176" y="1141967"/>
                  </a:cubicBezTo>
                  <a:lnTo>
                    <a:pt x="114197" y="1141967"/>
                  </a:lnTo>
                  <a:cubicBezTo>
                    <a:pt x="51128" y="1141967"/>
                    <a:pt x="0" y="1090839"/>
                    <a:pt x="0" y="1027770"/>
                  </a:cubicBezTo>
                  <a:lnTo>
                    <a:pt x="0" y="114197"/>
                  </a:lnTo>
                  <a:close/>
                </a:path>
              </a:pathLst>
            </a:custGeom>
          </p:spPr>
          <p:style>
            <a:lnRef idx="1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40127" tIns="140127" rIns="140127" bIns="140127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800" kern="1200" dirty="0" smtClean="0"/>
                <a:t>?</a:t>
              </a:r>
              <a:endParaRPr lang="en-US" sz="2800" kern="1200" dirty="0"/>
            </a:p>
          </p:txBody>
        </p:sp>
        <p:sp>
          <p:nvSpPr>
            <p:cNvPr id="21" name="Rounded Rectangle 20"/>
            <p:cNvSpPr/>
            <p:nvPr/>
          </p:nvSpPr>
          <p:spPr>
            <a:xfrm>
              <a:off x="7722482" y="4803717"/>
              <a:ext cx="1798373" cy="1141967"/>
            </a:xfrm>
            <a:prstGeom prst="roundRect">
              <a:avLst>
                <a:gd name="adj" fmla="val 10000"/>
              </a:avLst>
            </a:prstGeom>
            <a:solidFill>
              <a:schemeClr val="tx1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922302" y="4993545"/>
              <a:ext cx="1798373" cy="1141967"/>
            </a:xfrm>
            <a:custGeom>
              <a:avLst/>
              <a:gdLst>
                <a:gd name="connsiteX0" fmla="*/ 0 w 1798373"/>
                <a:gd name="connsiteY0" fmla="*/ 114197 h 1141967"/>
                <a:gd name="connsiteX1" fmla="*/ 114197 w 1798373"/>
                <a:gd name="connsiteY1" fmla="*/ 0 h 1141967"/>
                <a:gd name="connsiteX2" fmla="*/ 1684176 w 1798373"/>
                <a:gd name="connsiteY2" fmla="*/ 0 h 1141967"/>
                <a:gd name="connsiteX3" fmla="*/ 1798373 w 1798373"/>
                <a:gd name="connsiteY3" fmla="*/ 114197 h 1141967"/>
                <a:gd name="connsiteX4" fmla="*/ 1798373 w 1798373"/>
                <a:gd name="connsiteY4" fmla="*/ 1027770 h 1141967"/>
                <a:gd name="connsiteX5" fmla="*/ 1684176 w 1798373"/>
                <a:gd name="connsiteY5" fmla="*/ 1141967 h 1141967"/>
                <a:gd name="connsiteX6" fmla="*/ 114197 w 1798373"/>
                <a:gd name="connsiteY6" fmla="*/ 1141967 h 1141967"/>
                <a:gd name="connsiteX7" fmla="*/ 0 w 1798373"/>
                <a:gd name="connsiteY7" fmla="*/ 1027770 h 1141967"/>
                <a:gd name="connsiteX8" fmla="*/ 0 w 1798373"/>
                <a:gd name="connsiteY8" fmla="*/ 114197 h 11419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98373" h="1141967">
                  <a:moveTo>
                    <a:pt x="0" y="114197"/>
                  </a:moveTo>
                  <a:cubicBezTo>
                    <a:pt x="0" y="51128"/>
                    <a:pt x="51128" y="0"/>
                    <a:pt x="114197" y="0"/>
                  </a:cubicBezTo>
                  <a:lnTo>
                    <a:pt x="1684176" y="0"/>
                  </a:lnTo>
                  <a:cubicBezTo>
                    <a:pt x="1747245" y="0"/>
                    <a:pt x="1798373" y="51128"/>
                    <a:pt x="1798373" y="114197"/>
                  </a:cubicBezTo>
                  <a:lnTo>
                    <a:pt x="1798373" y="1027770"/>
                  </a:lnTo>
                  <a:cubicBezTo>
                    <a:pt x="1798373" y="1090839"/>
                    <a:pt x="1747245" y="1141967"/>
                    <a:pt x="1684176" y="1141967"/>
                  </a:cubicBezTo>
                  <a:lnTo>
                    <a:pt x="114197" y="1141967"/>
                  </a:lnTo>
                  <a:cubicBezTo>
                    <a:pt x="51128" y="1141967"/>
                    <a:pt x="0" y="1090839"/>
                    <a:pt x="0" y="1027770"/>
                  </a:cubicBezTo>
                  <a:lnTo>
                    <a:pt x="0" y="114197"/>
                  </a:lnTo>
                  <a:close/>
                </a:path>
              </a:pathLst>
            </a:custGeom>
          </p:spPr>
          <p:style>
            <a:lnRef idx="1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40127" tIns="140127" rIns="140127" bIns="140127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800" kern="1200" dirty="0" smtClean="0"/>
                <a:t>?</a:t>
              </a:r>
              <a:endParaRPr lang="en-US" sz="28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937225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14144" y="285750"/>
            <a:ext cx="9997440" cy="596265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hr-HR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Uspješnost učenja zavisi od različitih faktora: </a:t>
            </a:r>
          </a:p>
          <a:p>
            <a:pPr marL="0" indent="0" algn="just">
              <a:buNone/>
            </a:pPr>
            <a:endParaRPr lang="hr-HR" sz="2400" dirty="0" smtClean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marL="0" indent="0" algn="just">
              <a:buNone/>
            </a:pPr>
            <a:r>
              <a:rPr lang="hr-HR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a. </a:t>
            </a:r>
            <a:r>
              <a:rPr lang="hr-HR" sz="2400" b="1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subjektivnih</a:t>
            </a:r>
            <a:r>
              <a:rPr lang="hr-HR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(motivacije ili onoga što pojedinac želi), </a:t>
            </a:r>
          </a:p>
          <a:p>
            <a:pPr marL="342900" indent="-342900" algn="just">
              <a:buFontTx/>
              <a:buChar char="-"/>
            </a:pPr>
            <a:r>
              <a:rPr lang="hr-HR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 sposobnosti (onoga što pojedinac može), </a:t>
            </a:r>
          </a:p>
          <a:p>
            <a:pPr marL="342900" indent="-342900" algn="just">
              <a:buFontTx/>
              <a:buChar char="-"/>
            </a:pPr>
            <a:r>
              <a:rPr lang="hr-HR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 prethodnih znanja (onoga što je pojedinac već naučio);</a:t>
            </a:r>
          </a:p>
          <a:p>
            <a:pPr marL="342900" indent="-342900" algn="just">
              <a:buFontTx/>
              <a:buChar char="-"/>
            </a:pPr>
            <a:endParaRPr lang="hr-HR" sz="2400" dirty="0" smtClean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marL="0" indent="0" algn="just">
              <a:buNone/>
            </a:pPr>
            <a:r>
              <a:rPr lang="hr-HR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b. </a:t>
            </a:r>
            <a:r>
              <a:rPr lang="hr-HR" sz="2400" b="1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objektivnih</a:t>
            </a:r>
            <a:r>
              <a:rPr lang="hr-HR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(prilike u okolini); </a:t>
            </a:r>
          </a:p>
          <a:p>
            <a:pPr marL="0" indent="0" algn="just">
              <a:buNone/>
            </a:pPr>
            <a:endParaRPr lang="hr-HR" sz="2400" dirty="0" smtClean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marL="0" indent="0" algn="just">
              <a:buNone/>
            </a:pPr>
            <a:r>
              <a:rPr lang="hr-HR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c. </a:t>
            </a:r>
            <a:r>
              <a:rPr lang="hr-HR" sz="2400" b="1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mobilizatorskih faktora </a:t>
            </a:r>
            <a:r>
              <a:rPr lang="hr-HR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(načini i metode učenja). </a:t>
            </a:r>
          </a:p>
          <a:p>
            <a:pPr algn="just"/>
            <a:endParaRPr lang="en-US" sz="2400" dirty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algn="just"/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133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4144" y="274320"/>
            <a:ext cx="9997440" cy="736333"/>
          </a:xfrm>
        </p:spPr>
        <p:txBody>
          <a:bodyPr>
            <a:normAutofit fontScale="90000"/>
          </a:bodyPr>
          <a:lstStyle/>
          <a:p>
            <a:r>
              <a:rPr lang="hr-HR" dirty="0" smtClean="0">
                <a:latin typeface="Times New Roman" charset="0"/>
                <a:ea typeface="Times New Roman" charset="0"/>
                <a:cs typeface="Times New Roman" charset="0"/>
              </a:rPr>
              <a:t>Osnovna načela aktivnog učenja</a:t>
            </a:r>
            <a:endParaRPr lang="hr-HR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6236" y="2100263"/>
            <a:ext cx="7685765" cy="462914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914144" y="1298555"/>
            <a:ext cx="243326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400" dirty="0" smtClean="0">
                <a:latin typeface="Times New Roman" charset="0"/>
                <a:ea typeface="Times New Roman" charset="0"/>
                <a:cs typeface="Times New Roman" charset="0"/>
              </a:rPr>
              <a:t>…učenje u kojem se u suradnji s drugima odnosno, idejama i događajima, konstruira nov način razumijevanja svijeta.</a:t>
            </a:r>
            <a:endParaRPr lang="hr-HR" sz="2400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536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4144" y="274320"/>
            <a:ext cx="9997440" cy="832585"/>
          </a:xfrm>
        </p:spPr>
        <p:txBody>
          <a:bodyPr>
            <a:normAutofit/>
          </a:bodyPr>
          <a:lstStyle/>
          <a:p>
            <a:r>
              <a:rPr lang="hr-HR" sz="4000" dirty="0" smtClean="0">
                <a:latin typeface="Times New Roman" charset="0"/>
                <a:ea typeface="Times New Roman" charset="0"/>
                <a:cs typeface="Times New Roman" charset="0"/>
              </a:rPr>
              <a:t>Osnove suradničkog učenja</a:t>
            </a:r>
            <a:endParaRPr lang="hr-HR" sz="4000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14144" y="1524000"/>
            <a:ext cx="9104376" cy="4663440"/>
          </a:xfrm>
        </p:spPr>
        <p:txBody>
          <a:bodyPr>
            <a:normAutofit/>
          </a:bodyPr>
          <a:lstStyle/>
          <a:p>
            <a:r>
              <a:rPr lang="hr-HR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Kooperativno učenje (</a:t>
            </a:r>
            <a:r>
              <a:rPr lang="hr-HR" sz="2400" i="1" dirty="0" err="1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eng</a:t>
            </a:r>
            <a:r>
              <a:rPr lang="hr-HR" sz="2400" i="1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. </a:t>
            </a:r>
            <a:r>
              <a:rPr lang="hr-HR" sz="2400" i="1" dirty="0" err="1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Cooperative</a:t>
            </a:r>
            <a:r>
              <a:rPr lang="hr-HR" sz="2400" i="1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hr-HR" sz="2400" i="1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L</a:t>
            </a:r>
            <a:r>
              <a:rPr lang="hr-HR" sz="2400" i="1" dirty="0" err="1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earning</a:t>
            </a:r>
            <a:r>
              <a:rPr lang="hr-HR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). </a:t>
            </a:r>
          </a:p>
          <a:p>
            <a:endParaRPr lang="hr-HR" sz="2400" dirty="0" smtClean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r>
              <a:rPr lang="hr-HR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[…] zajedničko učenje, u parovima ili malim skupinama, kojim se ima za cilj istražiti neku temu, riješiti problem, doći do novih ideja i spoznaja.*</a:t>
            </a:r>
          </a:p>
          <a:p>
            <a:endParaRPr lang="hr-HR" sz="2400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1273" y="3537193"/>
            <a:ext cx="3211338" cy="2405404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  <a:effectLst>
            <a:outerShdw blurRad="50800" dist="50800" dir="5400000" algn="ctr" rotWithShape="0">
              <a:schemeClr val="bg2">
                <a:alpha val="63000"/>
              </a:schemeClr>
            </a:outerShdw>
          </a:effectLst>
        </p:spPr>
      </p:pic>
      <p:sp>
        <p:nvSpPr>
          <p:cNvPr id="4" name="Rectangle 3"/>
          <p:cNvSpPr/>
          <p:nvPr/>
        </p:nvSpPr>
        <p:spPr>
          <a:xfrm>
            <a:off x="1787236" y="6084000"/>
            <a:ext cx="987537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2296" indent="0" algn="just">
              <a:buNone/>
            </a:pPr>
            <a:r>
              <a:rPr lang="en-US" dirty="0" smtClean="0">
                <a:latin typeface="Times New Roman" charset="0"/>
                <a:ea typeface="Times New Roman" charset="0"/>
                <a:cs typeface="Times New Roman" charset="0"/>
              </a:rPr>
              <a:t>*</a:t>
            </a:r>
            <a:r>
              <a:rPr lang="hr-HR" dirty="0" smtClean="0">
                <a:latin typeface="Times New Roman" charset="0"/>
                <a:ea typeface="Times New Roman" charset="0"/>
                <a:cs typeface="Times New Roman" charset="0"/>
              </a:rPr>
              <a:t>Najpogodniji broj za formiranje grupe - od 5 do 12 (neparan) (</a:t>
            </a:r>
            <a:r>
              <a:rPr lang="hr-HR" dirty="0" err="1" smtClean="0">
                <a:latin typeface="Times New Roman" charset="0"/>
                <a:ea typeface="Times New Roman" charset="0"/>
                <a:cs typeface="Times New Roman" charset="0"/>
              </a:rPr>
              <a:t>Klippert</a:t>
            </a:r>
            <a:r>
              <a:rPr lang="hr-HR" dirty="0" smtClean="0">
                <a:latin typeface="Times New Roman" charset="0"/>
                <a:ea typeface="Times New Roman" charset="0"/>
                <a:cs typeface="Times New Roman" charset="0"/>
              </a:rPr>
              <a:t>, H. (2001). </a:t>
            </a:r>
            <a:r>
              <a:rPr lang="hr-HR" i="1" dirty="0" smtClean="0">
                <a:latin typeface="Times New Roman" charset="0"/>
                <a:ea typeface="Times New Roman" charset="0"/>
                <a:cs typeface="Times New Roman" charset="0"/>
              </a:rPr>
              <a:t>Kako uspješno učiti u timu – Zbirka praktičnih primjera</a:t>
            </a:r>
            <a:r>
              <a:rPr lang="hr-HR" dirty="0" smtClean="0">
                <a:latin typeface="Times New Roman" charset="0"/>
                <a:ea typeface="Times New Roman" charset="0"/>
                <a:cs typeface="Times New Roman" charset="0"/>
              </a:rPr>
              <a:t>. Zagreb: </a:t>
            </a:r>
            <a:r>
              <a:rPr lang="hr-HR" dirty="0" err="1" smtClean="0">
                <a:latin typeface="Times New Roman" charset="0"/>
                <a:ea typeface="Times New Roman" charset="0"/>
                <a:cs typeface="Times New Roman" charset="0"/>
              </a:rPr>
              <a:t>Educa</a:t>
            </a:r>
            <a:r>
              <a:rPr lang="hr-HR" dirty="0" smtClean="0">
                <a:latin typeface="Times New Roman" charset="0"/>
                <a:ea typeface="Times New Roman" charset="0"/>
                <a:cs typeface="Times New Roman" charset="0"/>
              </a:rPr>
              <a:t> )</a:t>
            </a:r>
            <a:endParaRPr lang="hr-HR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81829" y="4339771"/>
            <a:ext cx="39769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 smtClean="0">
                <a:latin typeface="Times New Roman" charset="0"/>
                <a:ea typeface="Times New Roman" charset="0"/>
                <a:cs typeface="Times New Roman" charset="0"/>
              </a:rPr>
              <a:t>Kako</a:t>
            </a:r>
            <a:r>
              <a:rPr lang="en-US" sz="2000" b="1" dirty="0" smtClean="0"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2000" b="1" dirty="0" err="1" smtClean="0">
                <a:latin typeface="Times New Roman" charset="0"/>
                <a:ea typeface="Times New Roman" charset="0"/>
                <a:cs typeface="Times New Roman" charset="0"/>
              </a:rPr>
              <a:t>uspješno</a:t>
            </a:r>
            <a:r>
              <a:rPr lang="en-US" sz="2000" b="1" dirty="0" smtClean="0"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2000" b="1" dirty="0" err="1" smtClean="0">
                <a:latin typeface="Times New Roman" charset="0"/>
                <a:ea typeface="Times New Roman" charset="0"/>
                <a:cs typeface="Times New Roman" charset="0"/>
              </a:rPr>
              <a:t>formirati</a:t>
            </a:r>
            <a:r>
              <a:rPr lang="en-US" sz="2000" b="1" dirty="0" smtClean="0"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2000" b="1" dirty="0" err="1" smtClean="0">
                <a:latin typeface="Times New Roman" charset="0"/>
                <a:ea typeface="Times New Roman" charset="0"/>
                <a:cs typeface="Times New Roman" charset="0"/>
              </a:rPr>
              <a:t>grupe</a:t>
            </a:r>
            <a:r>
              <a:rPr lang="en-US" sz="2000" b="1" dirty="0" smtClean="0">
                <a:latin typeface="Times New Roman" charset="0"/>
                <a:ea typeface="Times New Roman" charset="0"/>
                <a:cs typeface="Times New Roman" charset="0"/>
              </a:rPr>
              <a:t>?</a:t>
            </a:r>
            <a:endParaRPr lang="en-US" sz="2000" b="1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4798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259" y="248795"/>
            <a:ext cx="9747189" cy="780504"/>
          </a:xfrm>
        </p:spPr>
        <p:txBody>
          <a:bodyPr>
            <a:normAutofit/>
          </a:bodyPr>
          <a:lstStyle/>
          <a:p>
            <a:r>
              <a:rPr lang="en-US" sz="2000" b="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Koji </a:t>
            </a:r>
            <a:r>
              <a:rPr lang="en-US" sz="2000" b="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od </a:t>
            </a:r>
            <a:r>
              <a:rPr lang="en-US" sz="2000" b="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kvadrata</a:t>
            </a:r>
            <a:r>
              <a:rPr lang="en-US" sz="2000" b="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2000" b="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predstavlja</a:t>
            </a:r>
            <a:r>
              <a:rPr lang="en-US" sz="2000" b="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2000" b="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suradničko</a:t>
            </a:r>
            <a:r>
              <a:rPr lang="en-US" sz="2000" b="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učenje </a:t>
            </a:r>
            <a:r>
              <a:rPr lang="en-US" sz="2000" b="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i</a:t>
            </a:r>
            <a:r>
              <a:rPr lang="en-US" sz="2000" b="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2000" b="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zašto</a:t>
            </a:r>
            <a:r>
              <a:rPr lang="en-US" sz="2000" b="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?</a:t>
            </a:r>
          </a:p>
        </p:txBody>
      </p:sp>
      <p:pic>
        <p:nvPicPr>
          <p:cNvPr id="8" name="Picture 7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819" y="1143203"/>
            <a:ext cx="4896544" cy="2452370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</p:pic>
      <p:pic>
        <p:nvPicPr>
          <p:cNvPr id="9" name="Picture 8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0056" y="3709477"/>
            <a:ext cx="5284088" cy="2490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096" y="1173588"/>
            <a:ext cx="5865048" cy="24219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/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665" r="27645"/>
          <a:stretch/>
        </p:blipFill>
        <p:spPr bwMode="auto">
          <a:xfrm>
            <a:off x="1096890" y="3737322"/>
            <a:ext cx="4460240" cy="250722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554090" y="6288739"/>
            <a:ext cx="103300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imes New Roman" charset="0"/>
                <a:ea typeface="Times New Roman" charset="0"/>
                <a:cs typeface="Times New Roman" charset="0"/>
              </a:rPr>
              <a:t>Ćatić, </a:t>
            </a:r>
            <a:r>
              <a:rPr lang="en-US" sz="1600" dirty="0" err="1">
                <a:latin typeface="Times New Roman" charset="0"/>
                <a:ea typeface="Times New Roman" charset="0"/>
                <a:cs typeface="Times New Roman" charset="0"/>
              </a:rPr>
              <a:t>Refik</a:t>
            </a:r>
            <a:r>
              <a:rPr lang="en-US" sz="1600" dirty="0"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600" dirty="0" err="1">
                <a:latin typeface="Times New Roman" charset="0"/>
                <a:ea typeface="Times New Roman" charset="0"/>
                <a:cs typeface="Times New Roman" charset="0"/>
              </a:rPr>
              <a:t>i</a:t>
            </a:r>
            <a:r>
              <a:rPr lang="en-US" sz="1600" dirty="0"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600" dirty="0" err="1">
                <a:latin typeface="Times New Roman" charset="0"/>
                <a:ea typeface="Times New Roman" charset="0"/>
                <a:cs typeface="Times New Roman" charset="0"/>
              </a:rPr>
              <a:t>Sarvan</a:t>
            </a:r>
            <a:r>
              <a:rPr lang="en-US" sz="1600" dirty="0">
                <a:latin typeface="Times New Roman" charset="0"/>
                <a:ea typeface="Times New Roman" charset="0"/>
                <a:cs typeface="Times New Roman" charset="0"/>
              </a:rPr>
              <a:t>, Almira (2008), </a:t>
            </a:r>
            <a:r>
              <a:rPr lang="en-US" sz="1600" i="1" dirty="0" err="1">
                <a:latin typeface="Times New Roman" charset="0"/>
                <a:ea typeface="Times New Roman" charset="0"/>
                <a:cs typeface="Times New Roman" charset="0"/>
              </a:rPr>
              <a:t>Kooperativno</a:t>
            </a:r>
            <a:r>
              <a:rPr lang="en-US" sz="1600" i="1" dirty="0"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600" i="1" dirty="0" smtClean="0">
                <a:latin typeface="Times New Roman" charset="0"/>
                <a:ea typeface="Times New Roman" charset="0"/>
                <a:cs typeface="Times New Roman" charset="0"/>
              </a:rPr>
              <a:t>učenje </a:t>
            </a:r>
            <a:r>
              <a:rPr lang="en-US" sz="1600" i="1" dirty="0">
                <a:latin typeface="Times New Roman" charset="0"/>
                <a:ea typeface="Times New Roman" charset="0"/>
                <a:cs typeface="Times New Roman" charset="0"/>
              </a:rPr>
              <a:t>u </a:t>
            </a:r>
            <a:r>
              <a:rPr lang="en-US" sz="1600" i="1" dirty="0" err="1">
                <a:latin typeface="Times New Roman" charset="0"/>
                <a:ea typeface="Times New Roman" charset="0"/>
                <a:cs typeface="Times New Roman" charset="0"/>
              </a:rPr>
              <a:t>nastavi</a:t>
            </a:r>
            <a:r>
              <a:rPr lang="en-US" sz="1600" i="1" dirty="0"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600" i="1" dirty="0" err="1">
                <a:latin typeface="Times New Roman" charset="0"/>
                <a:ea typeface="Times New Roman" charset="0"/>
                <a:cs typeface="Times New Roman" charset="0"/>
              </a:rPr>
              <a:t>prirode</a:t>
            </a:r>
            <a:r>
              <a:rPr lang="en-US" sz="1600" i="1" dirty="0"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600" i="1" dirty="0" err="1">
                <a:latin typeface="Times New Roman" charset="0"/>
                <a:ea typeface="Times New Roman" charset="0"/>
                <a:cs typeface="Times New Roman" charset="0"/>
              </a:rPr>
              <a:t>i</a:t>
            </a:r>
            <a:r>
              <a:rPr lang="en-US" sz="1600" i="1" dirty="0"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600" i="1" dirty="0" err="1">
                <a:latin typeface="Times New Roman" charset="0"/>
                <a:ea typeface="Times New Roman" charset="0"/>
                <a:cs typeface="Times New Roman" charset="0"/>
              </a:rPr>
              <a:t>društva</a:t>
            </a:r>
            <a:r>
              <a:rPr lang="en-US" sz="1600" dirty="0">
                <a:latin typeface="Times New Roman" charset="0"/>
                <a:ea typeface="Times New Roman" charset="0"/>
                <a:cs typeface="Times New Roman" charset="0"/>
              </a:rPr>
              <a:t>. U: </a:t>
            </a:r>
            <a:r>
              <a:rPr lang="en-US" sz="1600" dirty="0" err="1">
                <a:latin typeface="Times New Roman" charset="0"/>
                <a:ea typeface="Times New Roman" charset="0"/>
                <a:cs typeface="Times New Roman" charset="0"/>
              </a:rPr>
              <a:t>Zbornik</a:t>
            </a:r>
            <a:r>
              <a:rPr lang="en-US" sz="1600" dirty="0"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600" dirty="0" err="1">
                <a:latin typeface="Times New Roman" charset="0"/>
                <a:ea typeface="Times New Roman" charset="0"/>
                <a:cs typeface="Times New Roman" charset="0"/>
              </a:rPr>
              <a:t>Pedagoškog</a:t>
            </a:r>
            <a:r>
              <a:rPr lang="en-US" sz="1600" dirty="0"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600" dirty="0" err="1">
                <a:latin typeface="Times New Roman" charset="0"/>
                <a:ea typeface="Times New Roman" charset="0"/>
                <a:cs typeface="Times New Roman" charset="0"/>
              </a:rPr>
              <a:t>fakulteta</a:t>
            </a:r>
            <a:r>
              <a:rPr lang="en-US" sz="1600" dirty="0">
                <a:latin typeface="Times New Roman" charset="0"/>
                <a:ea typeface="Times New Roman" charset="0"/>
                <a:cs typeface="Times New Roman" charset="0"/>
              </a:rPr>
              <a:t>, </a:t>
            </a:r>
            <a:r>
              <a:rPr lang="en-US" sz="1600" dirty="0" err="1">
                <a:latin typeface="Times New Roman" charset="0"/>
                <a:ea typeface="Times New Roman" charset="0"/>
                <a:cs typeface="Times New Roman" charset="0"/>
              </a:rPr>
              <a:t>Zenica</a:t>
            </a:r>
            <a:r>
              <a:rPr lang="en-US" sz="1600" dirty="0">
                <a:latin typeface="Times New Roman" charset="0"/>
                <a:ea typeface="Times New Roman" charset="0"/>
                <a:cs typeface="Times New Roman" charset="0"/>
              </a:rPr>
              <a:t>; str. 11−46. </a:t>
            </a:r>
          </a:p>
        </p:txBody>
      </p:sp>
    </p:spTree>
    <p:extLst>
      <p:ext uri="{BB962C8B-B14F-4D97-AF65-F5344CB8AC3E}">
        <p14:creationId xmlns:p14="http://schemas.microsoft.com/office/powerpoint/2010/main" val="56007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743074" y="116633"/>
            <a:ext cx="9989381" cy="6624735"/>
          </a:xfrm>
        </p:spPr>
        <p:txBody>
          <a:bodyPr>
            <a:normAutofit/>
          </a:bodyPr>
          <a:lstStyle/>
          <a:p>
            <a:pPr marL="107950" indent="0" algn="just">
              <a:buNone/>
            </a:pPr>
            <a:r>
              <a:rPr lang="en-GB" altLang="sr-Latn-CS" sz="28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Kako </a:t>
            </a:r>
            <a:r>
              <a:rPr lang="en-GB" altLang="sr-Latn-CS" sz="28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organizirati</a:t>
            </a:r>
            <a:r>
              <a:rPr lang="en-GB" altLang="sr-Latn-CS" sz="28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rad u </a:t>
            </a:r>
            <a:r>
              <a:rPr lang="en-GB" altLang="sr-Latn-CS" sz="28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paru</a:t>
            </a:r>
            <a:r>
              <a:rPr lang="en-GB" altLang="sr-Latn-CS" sz="28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/</a:t>
            </a:r>
            <a:r>
              <a:rPr lang="en-GB" altLang="sr-Latn-CS" sz="28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grupi</a:t>
            </a:r>
            <a:r>
              <a:rPr lang="en-GB" altLang="sr-Latn-CS" sz="28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?</a:t>
            </a:r>
          </a:p>
          <a:p>
            <a:pPr marL="107950" indent="0" algn="just">
              <a:buNone/>
            </a:pPr>
            <a:endParaRPr lang="hr-HR" altLang="sr-Latn-CS" sz="2800" dirty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lvl="1" algn="just" eaLnBrk="1" hangingPunct="1"/>
            <a:r>
              <a:rPr lang="hr-HR" altLang="sr-Latn-CS" sz="2400" b="1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Definiranje teme, kratki uvod i objašnjenje.</a:t>
            </a:r>
          </a:p>
          <a:p>
            <a:pPr lvl="2" algn="just"/>
            <a:r>
              <a:rPr lang="hr-HR" sz="2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Teme </a:t>
            </a:r>
            <a:r>
              <a:rPr lang="hr-HR" sz="20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bi trebale biti</a:t>
            </a:r>
            <a:r>
              <a:rPr lang="hr-HR" sz="2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:</a:t>
            </a:r>
            <a:endParaRPr lang="en-US" sz="2000" dirty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lvl="3" algn="just"/>
            <a:r>
              <a:rPr lang="hr-HR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Kratke (da ne zahtijevaju puno vremena</a:t>
            </a:r>
            <a:r>
              <a:rPr lang="hr-HR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);</a:t>
            </a:r>
            <a:endParaRPr lang="en-US" dirty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lvl="3" algn="just"/>
            <a:r>
              <a:rPr lang="hr-HR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Sa jasnim stupnjem težine (tako da daju stvarni osjećaj postignuća</a:t>
            </a:r>
            <a:r>
              <a:rPr lang="hr-HR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);</a:t>
            </a:r>
            <a:endParaRPr lang="en-US" dirty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lvl="3" algn="just"/>
            <a:r>
              <a:rPr lang="hr-HR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Zabavne i interesantne (</a:t>
            </a:r>
            <a:r>
              <a:rPr lang="hr-HR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motivirajuće).</a:t>
            </a:r>
          </a:p>
          <a:p>
            <a:pPr lvl="3" algn="just"/>
            <a:endParaRPr lang="hr-HR" altLang="sr-Latn-CS" dirty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lvl="1" algn="just" eaLnBrk="1" hangingPunct="1"/>
            <a:r>
              <a:rPr lang="hr-HR" altLang="sr-Latn-CS" sz="2400" b="1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Raspored  zadataka – da je svakom jasno što treba činiti.</a:t>
            </a:r>
          </a:p>
          <a:p>
            <a:pPr lvl="2" algn="just"/>
            <a:r>
              <a:rPr lang="hr-HR" altLang="sr-Latn-CS" sz="2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Formiranje malih </a:t>
            </a:r>
            <a:r>
              <a:rPr lang="hr-HR" altLang="sr-Latn-CS" sz="20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grupa/parova.</a:t>
            </a:r>
            <a:endParaRPr lang="hr-HR" altLang="sr-Latn-CS" sz="2000" dirty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lvl="2" algn="just"/>
            <a:r>
              <a:rPr lang="hr-HR" sz="2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Efikasna suradnja zasniva se na jednakoj podjeli rada i međusobne odgovornosti – raspodjela uloga</a:t>
            </a:r>
            <a:r>
              <a:rPr lang="hr-HR" sz="20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49825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14488" y="260648"/>
            <a:ext cx="9661764" cy="6597352"/>
          </a:xfrm>
        </p:spPr>
        <p:txBody>
          <a:bodyPr>
            <a:normAutofit/>
          </a:bodyPr>
          <a:lstStyle/>
          <a:p>
            <a:pPr marL="342900" indent="-342900" algn="just"/>
            <a:r>
              <a:rPr lang="hr-HR" altLang="sr-Latn-CS" sz="2400" b="1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Vremenski ograničiti rad.</a:t>
            </a:r>
          </a:p>
          <a:p>
            <a:pPr marL="342900" indent="-342900" algn="just"/>
            <a:r>
              <a:rPr lang="en-GB" altLang="sr-Latn-CS" sz="2400" b="1" dirty="0" err="1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Prezentacija</a:t>
            </a:r>
            <a:r>
              <a:rPr lang="en-GB" altLang="sr-Latn-CS" sz="2400" b="1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GB" altLang="sr-Latn-CS" sz="2400" b="1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rada</a:t>
            </a:r>
            <a:endParaRPr lang="hr-HR" altLang="sr-Latn-CS" sz="2400" b="1" dirty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marL="853290" lvl="2" indent="0" algn="just">
              <a:buNone/>
            </a:pPr>
            <a:r>
              <a:rPr lang="hr-HR" altLang="sr-Latn-CS" sz="20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Izlaganje/pismeni uradak;</a:t>
            </a:r>
            <a:endParaRPr lang="hr-HR" altLang="sr-Latn-CS" sz="2000" dirty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marL="853290" lvl="2" indent="0" algn="just">
              <a:buNone/>
            </a:pPr>
            <a:r>
              <a:rPr lang="hr-HR" altLang="sr-Latn-CS" sz="20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Razgovor </a:t>
            </a:r>
            <a:r>
              <a:rPr lang="hr-HR" altLang="sr-Latn-CS" sz="2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za i protiv / polemika;</a:t>
            </a:r>
          </a:p>
          <a:p>
            <a:pPr marL="853290" lvl="2" indent="0" algn="just">
              <a:buNone/>
            </a:pPr>
            <a:r>
              <a:rPr lang="hr-HR" altLang="sr-Latn-CS" sz="2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Grafički prikaz;</a:t>
            </a:r>
          </a:p>
          <a:p>
            <a:pPr marL="853290" lvl="2" indent="0" algn="just">
              <a:buNone/>
            </a:pPr>
            <a:r>
              <a:rPr lang="hr-HR" altLang="sr-Latn-CS" sz="2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Izložba / </a:t>
            </a:r>
            <a:r>
              <a:rPr lang="hr-HR" altLang="sr-Latn-CS" sz="20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plakat;</a:t>
            </a:r>
          </a:p>
          <a:p>
            <a:pPr marL="853290" lvl="2" indent="0" algn="just">
              <a:buNone/>
            </a:pPr>
            <a:r>
              <a:rPr lang="hr-HR" altLang="sr-Latn-CS" sz="20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Predstava.</a:t>
            </a:r>
          </a:p>
          <a:p>
            <a:pPr marL="853290" lvl="2" indent="0" algn="just">
              <a:buNone/>
            </a:pPr>
            <a:endParaRPr lang="hr-HR" altLang="sr-Latn-CS" sz="2000" dirty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algn="just"/>
            <a:r>
              <a:rPr lang="hr-HR" sz="24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K</a:t>
            </a:r>
            <a:r>
              <a:rPr lang="hr-HR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akva </a:t>
            </a:r>
            <a:r>
              <a:rPr lang="hr-HR" sz="24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je uloga </a:t>
            </a:r>
            <a:r>
              <a:rPr lang="hr-HR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učitelja u ovakvom načinu poučavanja i učenja?</a:t>
            </a:r>
          </a:p>
          <a:p>
            <a:pPr algn="just"/>
            <a:r>
              <a:rPr lang="hr-HR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Što </a:t>
            </a:r>
            <a:r>
              <a:rPr lang="hr-HR" sz="24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mislite koje su prednosti, a koji nedostatci suradničkog učenja? Izdvojite prednosti i nedostatke koristeći </a:t>
            </a:r>
            <a:r>
              <a:rPr lang="hr-HR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T tablicu.</a:t>
            </a:r>
            <a:endParaRPr lang="hr-HR" sz="2400" dirty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6081486" y="4731657"/>
            <a:ext cx="0" cy="179977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4949371" y="5196113"/>
            <a:ext cx="235131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6081486" y="4775199"/>
            <a:ext cx="1654629" cy="3773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>
                <a:latin typeface="Times New Roman" charset="0"/>
                <a:ea typeface="Times New Roman" charset="0"/>
                <a:cs typeface="Times New Roman" charset="0"/>
              </a:rPr>
              <a:t>Nedostatci</a:t>
            </a:r>
            <a:endParaRPr lang="en-US" b="1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949371" y="4775199"/>
            <a:ext cx="1654629" cy="3773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>
                <a:latin typeface="Times New Roman" charset="0"/>
                <a:ea typeface="Times New Roman" charset="0"/>
                <a:cs typeface="Times New Roman" charset="0"/>
              </a:rPr>
              <a:t>Prednosti</a:t>
            </a:r>
            <a:endParaRPr lang="en-US" b="1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0514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43795620"/>
              </p:ext>
            </p:extLst>
          </p:nvPr>
        </p:nvGraphicFramePr>
        <p:xfrm>
          <a:off x="1631503" y="188640"/>
          <a:ext cx="10284725" cy="65527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2604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1895566" y="2166677"/>
            <a:ext cx="9875520" cy="1472184"/>
          </a:xfrm>
        </p:spPr>
        <p:txBody>
          <a:bodyPr rtlCol="0">
            <a:normAutofit/>
          </a:bodyPr>
          <a:lstStyle/>
          <a:p>
            <a:pPr rtl="0"/>
            <a:r>
              <a:rPr lang="hr-HR" sz="4000" dirty="0" smtClean="0">
                <a:latin typeface="Times New Roman" charset="0"/>
                <a:ea typeface="Times New Roman" charset="0"/>
                <a:cs typeface="Times New Roman" charset="0"/>
              </a:rPr>
              <a:t>Metode aktivnog i suradničkog učenja</a:t>
            </a:r>
            <a:endParaRPr lang="hr-HR" sz="4000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0873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loud 1"/>
          <p:cNvSpPr/>
          <p:nvPr/>
        </p:nvSpPr>
        <p:spPr>
          <a:xfrm>
            <a:off x="2062480" y="3926840"/>
            <a:ext cx="2712720" cy="1630680"/>
          </a:xfrm>
          <a:prstGeom prst="cloud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hr-HR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Kako odabirete metode rada?</a:t>
            </a:r>
          </a:p>
        </p:txBody>
      </p:sp>
      <p:sp>
        <p:nvSpPr>
          <p:cNvPr id="4" name="Cloud 3"/>
          <p:cNvSpPr/>
          <p:nvPr/>
        </p:nvSpPr>
        <p:spPr>
          <a:xfrm>
            <a:off x="4947920" y="424180"/>
            <a:ext cx="3180080" cy="1699260"/>
          </a:xfrm>
          <a:prstGeom prst="cloud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hr-HR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Koje metode rada poznajete, a koje najčešće koristite?</a:t>
            </a:r>
          </a:p>
        </p:txBody>
      </p:sp>
      <p:sp>
        <p:nvSpPr>
          <p:cNvPr id="5" name="Cloud 4"/>
          <p:cNvSpPr/>
          <p:nvPr/>
        </p:nvSpPr>
        <p:spPr>
          <a:xfrm>
            <a:off x="7874000" y="2854960"/>
            <a:ext cx="3820160" cy="2872740"/>
          </a:xfrm>
          <a:prstGeom prst="cloud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hr-HR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Koje su vam se metode rada pokazale uspješnim, a koje nisu? Što mislite da je razlog?</a:t>
            </a:r>
          </a:p>
        </p:txBody>
      </p:sp>
    </p:spTree>
    <p:extLst>
      <p:ext uri="{BB962C8B-B14F-4D97-AF65-F5344CB8AC3E}">
        <p14:creationId xmlns:p14="http://schemas.microsoft.com/office/powerpoint/2010/main" val="499849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Times New Roman" charset="0"/>
                <a:ea typeface="Times New Roman" charset="0"/>
                <a:cs typeface="Times New Roman" charset="0"/>
              </a:rPr>
              <a:t>KRITERIJI ODABIRA METODA RADA</a:t>
            </a:r>
            <a:endParaRPr lang="en-US" sz="4000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Cilj i ishodi učenja;</a:t>
            </a:r>
          </a:p>
          <a:p>
            <a:r>
              <a:rPr lang="hr-HR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Sadržaj;</a:t>
            </a:r>
          </a:p>
          <a:p>
            <a:r>
              <a:rPr lang="hr-HR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Osposobljenost učitelja;</a:t>
            </a:r>
          </a:p>
          <a:p>
            <a:r>
              <a:rPr lang="hr-HR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Znanje i sposobnosti učenika;</a:t>
            </a:r>
          </a:p>
          <a:p>
            <a:r>
              <a:rPr lang="hr-HR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Materijalno-tehnički uvjeti.</a:t>
            </a:r>
            <a:endParaRPr lang="hr-HR" sz="2400" dirty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90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4144" y="274638"/>
            <a:ext cx="9997440" cy="683305"/>
          </a:xfrm>
        </p:spPr>
        <p:txBody>
          <a:bodyPr>
            <a:normAutofit fontScale="90000"/>
          </a:bodyPr>
          <a:lstStyle/>
          <a:p>
            <a:r>
              <a:rPr lang="en-US" sz="4000" dirty="0" smtClean="0">
                <a:latin typeface="Times New Roman" charset="0"/>
                <a:ea typeface="Times New Roman" charset="0"/>
                <a:cs typeface="Times New Roman" charset="0"/>
              </a:rPr>
              <a:t>UVODNE METODE</a:t>
            </a:r>
            <a:endParaRPr lang="en-US" sz="4000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14144" y="1233713"/>
            <a:ext cx="9997440" cy="5515429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altLang="en-US" sz="2400" b="1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Z</a:t>
            </a:r>
            <a:r>
              <a:rPr lang="hr-HR" altLang="en-US" sz="2400" b="1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nam – želim znati – naučio/la sam</a:t>
            </a:r>
          </a:p>
          <a:p>
            <a:pPr marL="0" indent="0" algn="just">
              <a:buNone/>
            </a:pPr>
            <a:endParaRPr lang="hr-HR" altLang="en-US" sz="2400" b="1" dirty="0" smtClean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marL="0" indent="0" algn="just">
              <a:buNone/>
            </a:pPr>
            <a:r>
              <a:rPr lang="hr-HR" altLang="en-US" sz="2400" b="1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Pojmovi </a:t>
            </a:r>
            <a:r>
              <a:rPr lang="hr-HR" altLang="en-US" sz="2400" b="1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unaprijed</a:t>
            </a:r>
          </a:p>
          <a:p>
            <a:pPr marL="0" indent="0" algn="just">
              <a:buNone/>
            </a:pPr>
            <a:r>
              <a:rPr lang="hr-HR" sz="24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Na ploči se ispisuju pojmovi na temelju kojih </a:t>
            </a:r>
            <a:r>
              <a:rPr lang="hr-HR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učenici </a:t>
            </a:r>
            <a:r>
              <a:rPr lang="hr-HR" sz="24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predviđaju odnose među pojmovima ili ih pokušavaju definirati i/ili objasniti.</a:t>
            </a:r>
            <a:endParaRPr lang="hr-HR" altLang="en-US" sz="2400" b="1" dirty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marL="285750" indent="-285750" algn="just"/>
            <a:r>
              <a:rPr lang="hr-HR" altLang="en-US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Učenici pojedinačno</a:t>
            </a:r>
            <a:r>
              <a:rPr lang="hr-HR" altLang="en-US" sz="24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, u paru ili skupini nastoje </a:t>
            </a:r>
            <a:r>
              <a:rPr lang="hr-HR" altLang="en-US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prepoznati, definirati</a:t>
            </a:r>
            <a:r>
              <a:rPr lang="hr-HR" altLang="en-US" sz="24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, objasniti, opisati neki pojam prije nego ga </a:t>
            </a:r>
            <a:r>
              <a:rPr lang="hr-HR" altLang="en-US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učitelj </a:t>
            </a:r>
            <a:r>
              <a:rPr lang="hr-HR" altLang="en-US" sz="24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počne objašnjavati.</a:t>
            </a:r>
          </a:p>
          <a:p>
            <a:pPr marL="285750" indent="-285750" algn="just"/>
            <a:r>
              <a:rPr lang="hr-HR" altLang="en-US" sz="24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Koristi se i kako bi </a:t>
            </a:r>
            <a:r>
              <a:rPr lang="hr-HR" altLang="en-US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učenici izrekli </a:t>
            </a:r>
            <a:r>
              <a:rPr lang="hr-HR" altLang="en-US" sz="24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svoje pretpostavke vezane za odnose među nekim pojmovima, određenim teorijama, rezultatima istraživanja</a:t>
            </a:r>
            <a:r>
              <a:rPr lang="hr-HR" altLang="en-US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…</a:t>
            </a:r>
          </a:p>
          <a:p>
            <a:pPr marL="285750" indent="-285750" algn="just"/>
            <a:endParaRPr lang="hr-HR" altLang="en-US" sz="2400" dirty="0" smtClean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marL="285750" indent="-285750" algn="just"/>
            <a:r>
              <a:rPr lang="hr-HR" altLang="en-US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Primjena metode </a:t>
            </a:r>
            <a:r>
              <a:rPr lang="hr-HR" altLang="en-US" sz="2400" b="1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Pojmovi unaprijed</a:t>
            </a:r>
            <a:endParaRPr lang="hr-HR" altLang="en-US" sz="2400" dirty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algn="just"/>
            <a:r>
              <a:rPr lang="hr-HR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Građanski rat; Domovinski rat; vojna povijest; branitelj; dobrovoljac…</a:t>
            </a:r>
            <a:endParaRPr lang="hr-HR" sz="2400" dirty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marL="285750" indent="-285750" algn="just"/>
            <a:endParaRPr lang="hr-HR" altLang="en-US" sz="2400" dirty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8950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14144" y="323557"/>
            <a:ext cx="9997440" cy="6534443"/>
          </a:xfrm>
        </p:spPr>
        <p:txBody>
          <a:bodyPr>
            <a:normAutofit/>
          </a:bodyPr>
          <a:lstStyle/>
          <a:p>
            <a:pPr algn="just"/>
            <a:endParaRPr lang="hr-HR" sz="2400" dirty="0" smtClean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marL="82296" indent="0" algn="just">
              <a:buNone/>
            </a:pPr>
            <a:r>
              <a:rPr lang="hr-HR" sz="2400" b="1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Ispremiješane rečenice</a:t>
            </a:r>
          </a:p>
          <a:p>
            <a:pPr marL="82296" indent="0" algn="just">
              <a:buNone/>
            </a:pPr>
            <a:endParaRPr lang="hr-HR" sz="2400" b="1" dirty="0" smtClean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algn="just"/>
            <a:r>
              <a:rPr lang="hr-HR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Grupni ili pojedinačni rad.</a:t>
            </a:r>
          </a:p>
          <a:p>
            <a:pPr algn="just"/>
            <a:r>
              <a:rPr lang="hr-HR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Dijelovi rečenica neke teorije, rezultata istraživanja ili upute za rad, redoslijeda zbivanja.</a:t>
            </a:r>
          </a:p>
          <a:p>
            <a:pPr algn="just"/>
            <a:endParaRPr lang="hr-HR" sz="2400" dirty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marL="82296" indent="0" algn="just">
              <a:buNone/>
            </a:pPr>
            <a:r>
              <a:rPr lang="hr-HR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Primjena metode </a:t>
            </a:r>
            <a:r>
              <a:rPr lang="hr-HR" sz="2400" b="1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Ispremiješane rečenice</a:t>
            </a:r>
          </a:p>
          <a:p>
            <a:pPr marL="82296" indent="0" algn="just">
              <a:buNone/>
            </a:pPr>
            <a:r>
              <a:rPr lang="hr-HR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– spojite riječi tako da dobijete definicije pojmova – </a:t>
            </a:r>
            <a:r>
              <a:rPr lang="hr-HR" sz="2400" i="1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komunizam, antifašizam, nacionalizam, građanski rat.</a:t>
            </a:r>
          </a:p>
          <a:p>
            <a:pPr marL="82296" indent="0">
              <a:buNone/>
            </a:pPr>
            <a:endParaRPr lang="en-US" sz="2400" dirty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marL="82296" indent="0">
              <a:buNone/>
            </a:pPr>
            <a:endParaRPr lang="en-US" sz="2400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6694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14144" y="182880"/>
            <a:ext cx="9997440" cy="6065520"/>
          </a:xfrm>
        </p:spPr>
        <p:txBody>
          <a:bodyPr>
            <a:normAutofit/>
          </a:bodyPr>
          <a:lstStyle/>
          <a:p>
            <a:pPr marL="82296" indent="0" algn="just">
              <a:buNone/>
            </a:pPr>
            <a:r>
              <a:rPr lang="hr-HR" sz="2400" b="1" dirty="0" err="1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Vennov</a:t>
            </a:r>
            <a:r>
              <a:rPr lang="hr-HR" sz="2400" b="1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dijagram</a:t>
            </a:r>
          </a:p>
          <a:p>
            <a:pPr marL="82296" indent="0" algn="just">
              <a:buNone/>
            </a:pPr>
            <a:endParaRPr lang="hr-HR" sz="2400" b="1" dirty="0" smtClean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algn="just"/>
            <a:r>
              <a:rPr lang="hr-HR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Metoda za poticanje učenika na razlikovanje sličnosti i razlika određenih pojava, procesa, teorija, istraživanja.</a:t>
            </a:r>
          </a:p>
          <a:p>
            <a:pPr algn="just"/>
            <a:endParaRPr lang="hr-HR" sz="2400" dirty="0" smtClean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marL="82296" indent="0" algn="just">
              <a:buNone/>
            </a:pPr>
            <a:endParaRPr lang="hr-HR" sz="2400" b="1" dirty="0" smtClean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marL="82296" indent="0" algn="just">
              <a:buNone/>
            </a:pPr>
            <a:r>
              <a:rPr lang="hr-HR" sz="2400" b="1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Tablice</a:t>
            </a:r>
          </a:p>
          <a:p>
            <a:pPr marL="82296" indent="0" algn="just">
              <a:buNone/>
            </a:pPr>
            <a:endParaRPr lang="hr-HR" sz="2400" b="1" dirty="0" smtClean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algn="just"/>
            <a:r>
              <a:rPr lang="hr-HR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Od učenika se traži da kategoriziraju određene pojmove, procese.</a:t>
            </a:r>
          </a:p>
          <a:p>
            <a:pPr lvl="1" algn="just"/>
            <a:r>
              <a:rPr lang="hr-HR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T tablica;</a:t>
            </a:r>
          </a:p>
          <a:p>
            <a:pPr lvl="1" algn="just"/>
            <a:r>
              <a:rPr lang="hr-HR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Tablica kategorija;</a:t>
            </a:r>
          </a:p>
          <a:p>
            <a:pPr lvl="1" algn="just"/>
            <a:r>
              <a:rPr lang="hr-HR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Konceptualna tablica.</a:t>
            </a:r>
          </a:p>
          <a:p>
            <a:pPr lvl="1" algn="just"/>
            <a:endParaRPr lang="hr-HR" sz="2400" dirty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9738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985645" y="480207"/>
            <a:ext cx="999648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dirty="0" err="1" smtClean="0">
                <a:latin typeface="Times New Roman" charset="0"/>
                <a:ea typeface="Times New Roman" charset="0"/>
                <a:cs typeface="Times New Roman" charset="0"/>
              </a:rPr>
              <a:t>Primjena</a:t>
            </a:r>
            <a:r>
              <a:rPr lang="en-US" sz="2400" dirty="0" smtClean="0"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2400" b="1" dirty="0" err="1" smtClean="0">
                <a:latin typeface="Times New Roman" charset="0"/>
                <a:ea typeface="Times New Roman" charset="0"/>
                <a:cs typeface="Times New Roman" charset="0"/>
              </a:rPr>
              <a:t>Vennovog</a:t>
            </a:r>
            <a:r>
              <a:rPr lang="en-US" sz="2400" b="1" dirty="0" smtClean="0"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2400" b="1" dirty="0" err="1" smtClean="0">
                <a:latin typeface="Times New Roman" charset="0"/>
                <a:ea typeface="Times New Roman" charset="0"/>
                <a:cs typeface="Times New Roman" charset="0"/>
              </a:rPr>
              <a:t>dijagrama</a:t>
            </a:r>
            <a:endParaRPr lang="en-US" sz="2400" b="1" dirty="0" smtClean="0">
              <a:latin typeface="Times New Roman" charset="0"/>
              <a:ea typeface="Times New Roman" charset="0"/>
              <a:cs typeface="Times New Roman" charset="0"/>
            </a:endParaRPr>
          </a:p>
          <a:p>
            <a:pPr algn="just"/>
            <a:endParaRPr lang="en-US" sz="2400" dirty="0" smtClean="0">
              <a:latin typeface="Times New Roman" charset="0"/>
              <a:ea typeface="Times New Roman" charset="0"/>
              <a:cs typeface="Times New Roman" charset="0"/>
            </a:endParaRPr>
          </a:p>
          <a:p>
            <a:pPr algn="just"/>
            <a:r>
              <a:rPr lang="en-US" sz="2400" dirty="0" err="1" smtClean="0">
                <a:latin typeface="Times New Roman" charset="0"/>
                <a:ea typeface="Times New Roman" charset="0"/>
                <a:cs typeface="Times New Roman" charset="0"/>
              </a:rPr>
              <a:t>Uz</a:t>
            </a:r>
            <a:r>
              <a:rPr lang="en-US" sz="2400" dirty="0" smtClean="0"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2400" dirty="0" err="1" smtClean="0">
                <a:latin typeface="Times New Roman" charset="0"/>
                <a:ea typeface="Times New Roman" charset="0"/>
                <a:cs typeface="Times New Roman" charset="0"/>
              </a:rPr>
              <a:t>pomoć</a:t>
            </a:r>
            <a:r>
              <a:rPr lang="en-US" sz="2400" dirty="0" smtClean="0"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2400" dirty="0" err="1" smtClean="0">
                <a:latin typeface="Times New Roman" charset="0"/>
                <a:ea typeface="Times New Roman" charset="0"/>
                <a:cs typeface="Times New Roman" charset="0"/>
              </a:rPr>
              <a:t>Vennovog</a:t>
            </a:r>
            <a:r>
              <a:rPr lang="en-US" sz="2400" dirty="0" smtClean="0"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2400" dirty="0" err="1" smtClean="0">
                <a:latin typeface="Times New Roman" charset="0"/>
                <a:ea typeface="Times New Roman" charset="0"/>
                <a:cs typeface="Times New Roman" charset="0"/>
              </a:rPr>
              <a:t>dijagrama</a:t>
            </a:r>
            <a:r>
              <a:rPr lang="en-US" sz="2400" dirty="0" smtClean="0"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2400" dirty="0" err="1" smtClean="0">
                <a:latin typeface="Times New Roman" charset="0"/>
                <a:ea typeface="Times New Roman" charset="0"/>
                <a:cs typeface="Times New Roman" charset="0"/>
              </a:rPr>
              <a:t>odredite</a:t>
            </a:r>
            <a:r>
              <a:rPr lang="en-US" sz="2400" dirty="0" smtClean="0"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2400" dirty="0" err="1" smtClean="0">
                <a:latin typeface="Times New Roman" charset="0"/>
                <a:ea typeface="Times New Roman" charset="0"/>
                <a:cs typeface="Times New Roman" charset="0"/>
              </a:rPr>
              <a:t>karakteristike</a:t>
            </a:r>
            <a:r>
              <a:rPr lang="en-US" sz="2400" dirty="0" smtClean="0">
                <a:latin typeface="Times New Roman" charset="0"/>
                <a:ea typeface="Times New Roman" charset="0"/>
                <a:cs typeface="Times New Roman" charset="0"/>
              </a:rPr>
              <a:t>/</a:t>
            </a:r>
            <a:r>
              <a:rPr lang="en-US" sz="2400" dirty="0" err="1" smtClean="0">
                <a:latin typeface="Times New Roman" charset="0"/>
                <a:ea typeface="Times New Roman" charset="0"/>
                <a:cs typeface="Times New Roman" charset="0"/>
              </a:rPr>
              <a:t>posebnosti</a:t>
            </a:r>
            <a:r>
              <a:rPr lang="en-US" sz="2400" dirty="0"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2400" dirty="0" err="1" smtClean="0">
                <a:latin typeface="Times New Roman" charset="0"/>
                <a:ea typeface="Times New Roman" charset="0"/>
                <a:cs typeface="Times New Roman" charset="0"/>
              </a:rPr>
              <a:t>fašizma</a:t>
            </a:r>
            <a:r>
              <a:rPr lang="en-US" sz="2400" dirty="0" smtClean="0"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2400" dirty="0" err="1" smtClean="0">
                <a:latin typeface="Times New Roman" charset="0"/>
                <a:ea typeface="Times New Roman" charset="0"/>
                <a:cs typeface="Times New Roman" charset="0"/>
              </a:rPr>
              <a:t>i</a:t>
            </a:r>
            <a:r>
              <a:rPr lang="en-US" sz="2400" dirty="0" smtClean="0"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2400" dirty="0" err="1" smtClean="0">
                <a:latin typeface="Times New Roman" charset="0"/>
                <a:ea typeface="Times New Roman" charset="0"/>
                <a:cs typeface="Times New Roman" charset="0"/>
              </a:rPr>
              <a:t>komunizma</a:t>
            </a:r>
            <a:r>
              <a:rPr lang="en-US" sz="2400" dirty="0" smtClean="0">
                <a:latin typeface="Times New Roman" charset="0"/>
                <a:ea typeface="Times New Roman" charset="0"/>
                <a:cs typeface="Times New Roman" charset="0"/>
              </a:rPr>
              <a:t>. U </a:t>
            </a:r>
            <a:r>
              <a:rPr lang="en-US" sz="2400" dirty="0" err="1" smtClean="0">
                <a:latin typeface="Times New Roman" charset="0"/>
                <a:ea typeface="Times New Roman" charset="0"/>
                <a:cs typeface="Times New Roman" charset="0"/>
              </a:rPr>
              <a:t>središnjem</a:t>
            </a:r>
            <a:r>
              <a:rPr lang="en-US" sz="2400" dirty="0" smtClean="0"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2400" dirty="0" err="1" smtClean="0">
                <a:latin typeface="Times New Roman" charset="0"/>
                <a:ea typeface="Times New Roman" charset="0"/>
                <a:cs typeface="Times New Roman" charset="0"/>
              </a:rPr>
              <a:t>prostoru</a:t>
            </a:r>
            <a:r>
              <a:rPr lang="en-US" sz="2400" dirty="0" smtClean="0"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2400" dirty="0" err="1" smtClean="0">
                <a:latin typeface="Times New Roman" charset="0"/>
                <a:ea typeface="Times New Roman" charset="0"/>
                <a:cs typeface="Times New Roman" charset="0"/>
              </a:rPr>
              <a:t>napišite</a:t>
            </a:r>
            <a:r>
              <a:rPr lang="en-US" sz="2400" dirty="0" smtClean="0"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2400" dirty="0" err="1" smtClean="0">
                <a:latin typeface="Times New Roman" charset="0"/>
                <a:ea typeface="Times New Roman" charset="0"/>
                <a:cs typeface="Times New Roman" charset="0"/>
              </a:rPr>
              <a:t>sličnosti</a:t>
            </a:r>
            <a:r>
              <a:rPr lang="en-US" sz="2400" dirty="0" smtClean="0">
                <a:latin typeface="Times New Roman" charset="0"/>
                <a:ea typeface="Times New Roman" charset="0"/>
                <a:cs typeface="Times New Roman" charset="0"/>
              </a:rPr>
              <a:t> ta </a:t>
            </a:r>
            <a:r>
              <a:rPr lang="en-US" sz="2400" dirty="0" err="1" smtClean="0">
                <a:latin typeface="Times New Roman" charset="0"/>
                <a:ea typeface="Times New Roman" charset="0"/>
                <a:cs typeface="Times New Roman" charset="0"/>
              </a:rPr>
              <a:t>dva</a:t>
            </a:r>
            <a:r>
              <a:rPr lang="en-US" sz="2400" dirty="0" smtClean="0"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2400" dirty="0" err="1" smtClean="0">
                <a:latin typeface="Times New Roman" charset="0"/>
                <a:ea typeface="Times New Roman" charset="0"/>
                <a:cs typeface="Times New Roman" charset="0"/>
              </a:rPr>
              <a:t>sustava</a:t>
            </a:r>
            <a:r>
              <a:rPr lang="en-US" sz="2400" dirty="0" smtClean="0">
                <a:latin typeface="Times New Roman" charset="0"/>
                <a:ea typeface="Times New Roman" charset="0"/>
                <a:cs typeface="Times New Roman" charset="0"/>
              </a:rPr>
              <a:t>.</a:t>
            </a:r>
            <a:endParaRPr lang="en-US" sz="2400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3" name="Oval 2"/>
          <p:cNvSpPr/>
          <p:nvPr/>
        </p:nvSpPr>
        <p:spPr>
          <a:xfrm>
            <a:off x="5221188" y="3395561"/>
            <a:ext cx="2177143" cy="21336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6636997" y="3381828"/>
            <a:ext cx="2177143" cy="21336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849922" y="3347663"/>
            <a:ext cx="13861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Times New Roman" charset="0"/>
                <a:ea typeface="Times New Roman" charset="0"/>
                <a:cs typeface="Times New Roman" charset="0"/>
              </a:rPr>
              <a:t>FAŠIZAM</a:t>
            </a:r>
            <a:endParaRPr lang="en-US" b="1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887377" y="3243942"/>
            <a:ext cx="26851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Times New Roman" charset="0"/>
                <a:ea typeface="Times New Roman" charset="0"/>
                <a:cs typeface="Times New Roman" charset="0"/>
              </a:rPr>
              <a:t>KOMUNIZAM</a:t>
            </a:r>
            <a:endParaRPr lang="en-US" b="1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1459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56087" y="1291771"/>
            <a:ext cx="8639193" cy="5566228"/>
          </a:xfrm>
        </p:spPr>
        <p:txBody>
          <a:bodyPr>
            <a:normAutofit/>
          </a:bodyPr>
          <a:lstStyle/>
          <a:p>
            <a:pPr marL="82296" indent="0">
              <a:buNone/>
            </a:pPr>
            <a:endParaRPr lang="hr-HR" sz="2400" b="1" dirty="0" smtClean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marL="82296" indent="0">
              <a:buNone/>
            </a:pPr>
            <a:r>
              <a:rPr lang="hr-HR" sz="2400" b="1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Kolo-naokolo</a:t>
            </a:r>
            <a:endParaRPr lang="hr-HR" sz="2400" b="1" dirty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algn="just"/>
            <a:r>
              <a:rPr lang="hr-HR" sz="24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Suradnička aktivnost u kojoj se jedan </a:t>
            </a:r>
            <a:r>
              <a:rPr lang="hr-HR" sz="2400" b="1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papir i olovka </a:t>
            </a:r>
            <a:r>
              <a:rPr lang="hr-HR" sz="24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sustavno šalju od člana do člana skupine. Jedan </a:t>
            </a:r>
            <a:r>
              <a:rPr lang="hr-HR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učenik </a:t>
            </a:r>
            <a:r>
              <a:rPr lang="hr-HR" sz="24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zapiše </a:t>
            </a:r>
            <a:r>
              <a:rPr lang="hr-HR" sz="2400" b="1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neku </a:t>
            </a:r>
            <a:r>
              <a:rPr lang="hr-HR" sz="2400" b="1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ideju, događaj, pojavu, proces </a:t>
            </a:r>
            <a:r>
              <a:rPr lang="hr-HR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i </a:t>
            </a:r>
            <a:r>
              <a:rPr lang="hr-HR" sz="24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pošalje papir i olovku s lijeve strane (naravno, papir i olovka mogu krenuti i udesno). </a:t>
            </a:r>
            <a:r>
              <a:rPr lang="hr-HR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Sljedeći učenik već </a:t>
            </a:r>
            <a:r>
              <a:rPr lang="hr-HR" sz="24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zapisanoj </a:t>
            </a:r>
            <a:r>
              <a:rPr lang="hr-HR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riječi </a:t>
            </a:r>
            <a:r>
              <a:rPr lang="hr-HR" sz="24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dopiše nešto svoje i pošalje papir dalje. </a:t>
            </a:r>
          </a:p>
          <a:p>
            <a:pPr algn="just"/>
            <a:r>
              <a:rPr lang="hr-HR" sz="24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Postoji i usmena inačica ove tehnike suradničkog učenja. Pritom svaki član grupe usmeno priopćava svoju ideju u krug. </a:t>
            </a:r>
            <a:endParaRPr lang="hr-HR" sz="2400" dirty="0" smtClean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algn="just"/>
            <a:endParaRPr lang="hr-HR" sz="2400" dirty="0" smtClean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algn="just"/>
            <a:r>
              <a:rPr lang="hr-HR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Primjena metode </a:t>
            </a:r>
            <a:r>
              <a:rPr lang="hr-HR" sz="2400" b="1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Kolo-naokolo</a:t>
            </a:r>
          </a:p>
          <a:p>
            <a:pPr marL="82296" indent="0" algn="just">
              <a:buNone/>
            </a:pPr>
            <a:r>
              <a:rPr lang="hr-HR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- Domovinski rat je…</a:t>
            </a:r>
          </a:p>
          <a:p>
            <a:pPr algn="just"/>
            <a:endParaRPr lang="hr-HR" sz="2400" dirty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959428" y="304800"/>
            <a:ext cx="98940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n w="22225">
                  <a:noFill/>
                  <a:prstDash val="solid"/>
                </a:ln>
                <a:solidFill>
                  <a:sysClr val="windowText" lastClr="000000"/>
                </a:solidFill>
              </a:rPr>
              <a:t>…I METODE KOJIMA SE POTIČU KOMUNIKACIJSKE VJEŠTINE</a:t>
            </a:r>
            <a:endParaRPr lang="en-US" sz="2800" b="1" dirty="0">
              <a:ln w="22225">
                <a:noFill/>
                <a:prstDash val="solid"/>
              </a:ln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0388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hr-HR" altLang="en-US" sz="2400" b="1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Govorni lanac</a:t>
            </a:r>
          </a:p>
          <a:p>
            <a:pPr algn="just"/>
            <a:r>
              <a:rPr lang="hr-HR" altLang="en-US" sz="24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Nastavnik započinje provokativnim pitanjem;</a:t>
            </a:r>
          </a:p>
          <a:p>
            <a:pPr algn="just"/>
            <a:r>
              <a:rPr lang="hr-HR" altLang="en-US" sz="24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Učenici govore i iznose svoje ideje i znanja, okrenuti jedni prema drugima;</a:t>
            </a:r>
          </a:p>
          <a:p>
            <a:pPr algn="just"/>
            <a:r>
              <a:rPr lang="hr-HR" altLang="en-US" sz="24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Vježbanje komunikacijskih vještina i iznošenje mišljenja</a:t>
            </a:r>
            <a:r>
              <a:rPr lang="hr-HR" altLang="en-US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.</a:t>
            </a:r>
          </a:p>
          <a:p>
            <a:pPr algn="just"/>
            <a:endParaRPr lang="hr-HR" altLang="en-US" sz="2400" dirty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algn="just"/>
            <a:r>
              <a:rPr lang="hr-HR" altLang="en-US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Primjena metode </a:t>
            </a:r>
            <a:r>
              <a:rPr lang="hr-HR" altLang="en-US" sz="2400" b="1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Govorni lanac</a:t>
            </a:r>
            <a:r>
              <a:rPr lang="hr-HR" altLang="en-US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</a:p>
          <a:p>
            <a:pPr algn="just">
              <a:buFont typeface="LucidaGrande" charset="0"/>
              <a:buChar char="-"/>
            </a:pPr>
            <a:r>
              <a:rPr lang="hr-HR" altLang="en-US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Primjer pitanja: Je </a:t>
            </a:r>
            <a:r>
              <a:rPr lang="hr-HR" altLang="en-US" sz="24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l</a:t>
            </a:r>
            <a:r>
              <a:rPr lang="hr-HR" altLang="en-US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i Krvavi Uskrs početak Domovinskog rata? </a:t>
            </a:r>
            <a:endParaRPr lang="hr-HR" altLang="en-US" sz="2400" dirty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7254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71003" y="121641"/>
            <a:ext cx="9405249" cy="6336704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400" b="1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Promisli-raspravi-podijeli (</a:t>
            </a:r>
            <a:r>
              <a:rPr lang="en-US" sz="2400" b="1" i="1" dirty="0" err="1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eng</a:t>
            </a:r>
            <a:r>
              <a:rPr lang="en-US" sz="2400" b="1" i="1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.</a:t>
            </a:r>
            <a:r>
              <a:rPr lang="en-US" sz="2400" b="1" i="1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Think-Pair-Share</a:t>
            </a:r>
            <a:r>
              <a:rPr lang="en-US" sz="2400" b="1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) </a:t>
            </a:r>
            <a:endParaRPr lang="en-US" sz="2400" b="1" dirty="0" smtClean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marL="0" indent="0" algn="just">
              <a:buNone/>
            </a:pPr>
            <a:endParaRPr lang="en-US" sz="2400" b="1" dirty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algn="just"/>
            <a:r>
              <a:rPr lang="hr-HR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Metoda pomaže nastavniku da promatra razumiju li učenici nastavne materijale/temu/problem o kojima se raspravlja, a sudionicima da formiraju, iznesu i podijele svoje mišljenje.</a:t>
            </a:r>
          </a:p>
          <a:p>
            <a:pPr algn="just"/>
            <a:r>
              <a:rPr lang="hr-HR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Ova vježba je korisna nastavnicima da čuju mišljenje svih učenika, pa tako i onih koji su najtiši tijekom predavanja. </a:t>
            </a:r>
          </a:p>
          <a:p>
            <a:pPr algn="just"/>
            <a:endParaRPr lang="hr-HR" sz="2400" dirty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marL="82296" indent="0" algn="just">
              <a:buNone/>
            </a:pPr>
            <a:r>
              <a:rPr lang="hr-HR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Primjena metode </a:t>
            </a:r>
            <a:r>
              <a:rPr lang="hr-HR" sz="2400" b="1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Promisli-raspravi-podijeli</a:t>
            </a:r>
          </a:p>
          <a:p>
            <a:r>
              <a:rPr lang="hr-HR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Koja je operacija oslobodila najviše okupiranog teritorija Hrvatske?</a:t>
            </a:r>
          </a:p>
        </p:txBody>
      </p:sp>
    </p:spTree>
    <p:extLst>
      <p:ext uri="{BB962C8B-B14F-4D97-AF65-F5344CB8AC3E}">
        <p14:creationId xmlns:p14="http://schemas.microsoft.com/office/powerpoint/2010/main" val="2045714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19297" y="481041"/>
            <a:ext cx="10157354" cy="5951304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400" b="1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Mentalne </a:t>
            </a:r>
            <a:r>
              <a:rPr lang="en-US" sz="2400" b="1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mape</a:t>
            </a:r>
            <a:r>
              <a:rPr lang="en-US" sz="2400" b="1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odnosno</a:t>
            </a:r>
            <a:r>
              <a:rPr lang="en-US" sz="2400" b="1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grozdovi</a:t>
            </a:r>
            <a:endParaRPr lang="en-US" sz="2400" b="1" dirty="0" smtClean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marL="0" indent="0" algn="just">
              <a:buNone/>
            </a:pPr>
            <a:endParaRPr lang="en-US" sz="2400" b="1" dirty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algn="just"/>
            <a:r>
              <a:rPr lang="hr-HR" sz="2400" b="1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Oslikavanje misli - </a:t>
            </a:r>
            <a:r>
              <a:rPr lang="hr-HR" sz="2400" b="1" dirty="0" err="1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Mind</a:t>
            </a:r>
            <a:r>
              <a:rPr lang="hr-HR" sz="2400" b="1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hr-HR" sz="2400" b="1" dirty="0" err="1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mapping</a:t>
            </a:r>
            <a:r>
              <a:rPr lang="hr-HR" sz="2400" b="1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hr-HR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je kao tehniku početkom 1970. godine. razvio Toni </a:t>
            </a:r>
            <a:r>
              <a:rPr lang="hr-HR" sz="2400" dirty="0" err="1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Buzan</a:t>
            </a:r>
            <a:r>
              <a:rPr lang="hr-HR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, proučavajući kako njegovi studenti uče. </a:t>
            </a:r>
          </a:p>
          <a:p>
            <a:pPr algn="just"/>
            <a:r>
              <a:rPr lang="hr-HR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Pojedinačni ili grupni rad.</a:t>
            </a:r>
          </a:p>
          <a:p>
            <a:pPr algn="just"/>
            <a:endParaRPr lang="hr-HR" sz="2400" dirty="0" smtClean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algn="just"/>
            <a:r>
              <a:rPr lang="hr-HR" altLang="en-US" sz="2400" b="1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Grafički prikaz gradiva</a:t>
            </a:r>
            <a:r>
              <a:rPr lang="hr-HR" altLang="en-US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, a crta se u obliku krošnje drveta;</a:t>
            </a:r>
          </a:p>
          <a:p>
            <a:pPr marL="274320" lvl="1" indent="0" algn="just">
              <a:buNone/>
            </a:pPr>
            <a:r>
              <a:rPr lang="hr-HR" altLang="en-US" sz="20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- </a:t>
            </a:r>
            <a:r>
              <a:rPr lang="hr-HR" altLang="en-US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izrada mentalnih mapa temelji na dva elementa: asocijaciji i mašti;</a:t>
            </a:r>
          </a:p>
          <a:p>
            <a:pPr marL="274320" lvl="1" indent="0" algn="just">
              <a:buNone/>
            </a:pPr>
            <a:r>
              <a:rPr lang="hr-HR" altLang="en-US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- pri izradi mentalnih mapa koristi se </a:t>
            </a:r>
            <a:r>
              <a:rPr lang="hr-HR" altLang="en-US" sz="2400" b="1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slike, simboli, boje, oblici, poveznice i drugi elementi.</a:t>
            </a:r>
          </a:p>
          <a:p>
            <a:pPr algn="just"/>
            <a:endParaRPr lang="hr-HR" sz="2400" dirty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8997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09373" y="164346"/>
            <a:ext cx="9559994" cy="609131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hr-HR" sz="2400" b="1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Koraci stvaranja mentalne mape: </a:t>
            </a:r>
          </a:p>
          <a:p>
            <a:pPr marL="0" indent="0" algn="just">
              <a:buNone/>
            </a:pPr>
            <a:endParaRPr lang="hr-HR" sz="2400" b="1" dirty="0" smtClean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algn="just"/>
            <a:r>
              <a:rPr lang="hr-HR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upisati </a:t>
            </a:r>
            <a:r>
              <a:rPr lang="hr-HR" sz="2400" b="1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opis problema u središte </a:t>
            </a:r>
            <a:r>
              <a:rPr lang="hr-HR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čistog lista papira i zaokružiti ga; </a:t>
            </a:r>
          </a:p>
          <a:p>
            <a:pPr algn="just"/>
            <a:r>
              <a:rPr lang="hr-HR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upisati oko ovog pojma </a:t>
            </a:r>
            <a:r>
              <a:rPr lang="hr-HR" sz="2400" b="1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spontane asocijacije</a:t>
            </a:r>
            <a:r>
              <a:rPr lang="hr-HR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povezujući ih linijama sa središnjim pojmom; </a:t>
            </a:r>
          </a:p>
          <a:p>
            <a:pPr algn="just"/>
            <a:r>
              <a:rPr lang="hr-HR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svaku asocijaciju iskoristiti kao pokretača </a:t>
            </a:r>
            <a:r>
              <a:rPr lang="hr-HR" sz="2400" b="1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novih ideja </a:t>
            </a:r>
            <a:r>
              <a:rPr lang="hr-HR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- obogatiti sporednim ograncima onoliko koliko je potrebno; </a:t>
            </a:r>
          </a:p>
          <a:p>
            <a:pPr algn="just"/>
            <a:r>
              <a:rPr lang="hr-HR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upotrijebiti grafičke tehnike, boje i simbole za različite pravce misli, mostove između pojmova koje je </a:t>
            </a:r>
            <a:r>
              <a:rPr lang="hr-HR" sz="2400" dirty="0" err="1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moguće</a:t>
            </a:r>
            <a:r>
              <a:rPr lang="hr-HR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povezati ili se dopunjuju; </a:t>
            </a:r>
          </a:p>
          <a:p>
            <a:pPr algn="just"/>
            <a:r>
              <a:rPr lang="hr-HR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proučiti mapu sa ciljem uočavanja direktnih i indirektnih veza, organizaciju i grupiranje ideja i sugestija za </a:t>
            </a:r>
            <a:r>
              <a:rPr lang="hr-HR" sz="2400" dirty="0" err="1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moguće</a:t>
            </a:r>
            <a:r>
              <a:rPr lang="hr-HR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alternative sagledavanja problema; </a:t>
            </a:r>
          </a:p>
          <a:p>
            <a:pPr algn="just"/>
            <a:r>
              <a:rPr lang="hr-HR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kritičko uočavanje nedostatka informacija, ideja i sl.; </a:t>
            </a:r>
          </a:p>
          <a:p>
            <a:pPr algn="just"/>
            <a:r>
              <a:rPr lang="hr-HR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dopuna ili promjena mape. </a:t>
            </a:r>
          </a:p>
          <a:p>
            <a:pPr algn="just"/>
            <a:endParaRPr lang="hr-HR" sz="2400" dirty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6988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9809" y="188639"/>
            <a:ext cx="8989029" cy="290331"/>
          </a:xfrm>
        </p:spPr>
        <p:txBody>
          <a:bodyPr>
            <a:normAutofit/>
          </a:bodyPr>
          <a:lstStyle/>
          <a:p>
            <a:r>
              <a:rPr lang="en-US" sz="1200" dirty="0">
                <a:hlinkClick r:id="rId2"/>
              </a:rPr>
              <a:t>https://</a:t>
            </a:r>
            <a:r>
              <a:rPr lang="en-US" sz="1200" dirty="0" smtClean="0">
                <a:hlinkClick r:id="rId2"/>
              </a:rPr>
              <a:t>www.youtube.com/watch?v=JDdLSPqlgNI</a:t>
            </a:r>
            <a:r>
              <a:rPr lang="en-US" sz="1200" dirty="0" smtClean="0"/>
              <a:t> </a:t>
            </a:r>
            <a:endParaRPr lang="en-US" sz="12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9810" y="776289"/>
            <a:ext cx="5336735" cy="308592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1076" y="3172692"/>
            <a:ext cx="6654666" cy="352178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0" y="914400"/>
            <a:ext cx="464054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latin typeface="Times New Roman" charset="0"/>
                <a:ea typeface="Times New Roman" charset="0"/>
                <a:cs typeface="Times New Roman" charset="0"/>
              </a:rPr>
              <a:t>Primjena</a:t>
            </a:r>
            <a:r>
              <a:rPr lang="en-US" sz="2000" dirty="0" smtClean="0"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2000" dirty="0" err="1" smtClean="0">
                <a:latin typeface="Times New Roman" charset="0"/>
                <a:ea typeface="Times New Roman" charset="0"/>
                <a:cs typeface="Times New Roman" charset="0"/>
              </a:rPr>
              <a:t>metode</a:t>
            </a:r>
            <a:r>
              <a:rPr lang="en-US" sz="2000" dirty="0" smtClean="0"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2000" b="1" dirty="0" err="1" smtClean="0">
                <a:latin typeface="Times New Roman" charset="0"/>
                <a:ea typeface="Times New Roman" charset="0"/>
                <a:cs typeface="Times New Roman" charset="0"/>
              </a:rPr>
              <a:t>Mentalne</a:t>
            </a:r>
            <a:r>
              <a:rPr lang="en-US" sz="2000" b="1" dirty="0" smtClean="0"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2000" b="1" dirty="0" err="1" smtClean="0">
                <a:latin typeface="Times New Roman" charset="0"/>
                <a:ea typeface="Times New Roman" charset="0"/>
                <a:cs typeface="Times New Roman" charset="0"/>
              </a:rPr>
              <a:t>mape</a:t>
            </a:r>
            <a:r>
              <a:rPr lang="en-US" sz="2000" dirty="0" smtClean="0">
                <a:latin typeface="Times New Roman" charset="0"/>
                <a:ea typeface="Times New Roman" charset="0"/>
                <a:cs typeface="Times New Roman" charset="0"/>
              </a:rPr>
              <a:t> </a:t>
            </a:r>
          </a:p>
          <a:p>
            <a:r>
              <a:rPr lang="en-US" sz="2000" dirty="0" smtClean="0">
                <a:latin typeface="Times New Roman" charset="0"/>
                <a:ea typeface="Times New Roman" charset="0"/>
                <a:cs typeface="Times New Roman" charset="0"/>
              </a:rPr>
              <a:t>- </a:t>
            </a:r>
            <a:r>
              <a:rPr lang="en-US" sz="2000" dirty="0" err="1" smtClean="0">
                <a:latin typeface="Times New Roman" charset="0"/>
                <a:ea typeface="Times New Roman" charset="0"/>
                <a:cs typeface="Times New Roman" charset="0"/>
              </a:rPr>
              <a:t>Postanite</a:t>
            </a:r>
            <a:r>
              <a:rPr lang="en-US" sz="2000" dirty="0" smtClean="0"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2000" dirty="0" err="1" smtClean="0">
                <a:latin typeface="Times New Roman" charset="0"/>
                <a:ea typeface="Times New Roman" charset="0"/>
                <a:cs typeface="Times New Roman" charset="0"/>
              </a:rPr>
              <a:t>istraživači</a:t>
            </a:r>
            <a:r>
              <a:rPr lang="en-US" sz="2000" dirty="0" smtClean="0"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2000" dirty="0" err="1" smtClean="0">
                <a:latin typeface="Times New Roman" charset="0"/>
                <a:ea typeface="Times New Roman" charset="0"/>
                <a:cs typeface="Times New Roman" charset="0"/>
              </a:rPr>
              <a:t>i</a:t>
            </a:r>
            <a:r>
              <a:rPr lang="en-US" sz="2000" dirty="0" smtClean="0"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2000" dirty="0" err="1" smtClean="0">
                <a:latin typeface="Times New Roman" charset="0"/>
                <a:ea typeface="Times New Roman" charset="0"/>
                <a:cs typeface="Times New Roman" charset="0"/>
              </a:rPr>
              <a:t>otkrijte</a:t>
            </a:r>
            <a:r>
              <a:rPr lang="en-US" sz="2000" dirty="0" smtClean="0"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2000" dirty="0" err="1" smtClean="0">
                <a:latin typeface="Times New Roman" charset="0"/>
                <a:ea typeface="Times New Roman" charset="0"/>
                <a:cs typeface="Times New Roman" charset="0"/>
              </a:rPr>
              <a:t>koliko</a:t>
            </a:r>
            <a:r>
              <a:rPr lang="en-US" sz="2000" dirty="0" smtClean="0">
                <a:latin typeface="Times New Roman" charset="0"/>
                <a:ea typeface="Times New Roman" charset="0"/>
                <a:cs typeface="Times New Roman" charset="0"/>
              </a:rPr>
              <a:t> je </a:t>
            </a:r>
            <a:r>
              <a:rPr lang="en-US" sz="2000" dirty="0" err="1" smtClean="0">
                <a:latin typeface="Times New Roman" charset="0"/>
                <a:ea typeface="Times New Roman" charset="0"/>
                <a:cs typeface="Times New Roman" charset="0"/>
              </a:rPr>
              <a:t>ukupno</a:t>
            </a:r>
            <a:r>
              <a:rPr lang="en-US" sz="2000" dirty="0" smtClean="0"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2000" dirty="0" err="1" smtClean="0">
                <a:latin typeface="Times New Roman" charset="0"/>
                <a:ea typeface="Times New Roman" charset="0"/>
                <a:cs typeface="Times New Roman" charset="0"/>
              </a:rPr>
              <a:t>poginulo</a:t>
            </a:r>
            <a:r>
              <a:rPr lang="en-US" sz="2000" dirty="0" smtClean="0"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2000" dirty="0" err="1" smtClean="0">
                <a:latin typeface="Times New Roman" charset="0"/>
                <a:ea typeface="Times New Roman" charset="0"/>
                <a:cs typeface="Times New Roman" charset="0"/>
              </a:rPr>
              <a:t>ljudi</a:t>
            </a:r>
            <a:r>
              <a:rPr lang="en-US" sz="2000" dirty="0" smtClean="0"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2000" dirty="0" err="1" smtClean="0">
                <a:latin typeface="Times New Roman" charset="0"/>
                <a:ea typeface="Times New Roman" charset="0"/>
                <a:cs typeface="Times New Roman" charset="0"/>
              </a:rPr>
              <a:t>na</a:t>
            </a:r>
            <a:r>
              <a:rPr lang="en-US" sz="2000" dirty="0" smtClean="0"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2000" dirty="0" err="1" smtClean="0">
                <a:latin typeface="Times New Roman" charset="0"/>
                <a:ea typeface="Times New Roman" charset="0"/>
                <a:cs typeface="Times New Roman" charset="0"/>
              </a:rPr>
              <a:t>svim</a:t>
            </a:r>
            <a:r>
              <a:rPr lang="en-US" sz="2000" dirty="0" smtClean="0"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2000" dirty="0" err="1" smtClean="0">
                <a:latin typeface="Times New Roman" charset="0"/>
                <a:ea typeface="Times New Roman" charset="0"/>
                <a:cs typeface="Times New Roman" charset="0"/>
              </a:rPr>
              <a:t>zaraćenim</a:t>
            </a:r>
            <a:r>
              <a:rPr lang="en-US" sz="2000" dirty="0" smtClean="0"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2000" dirty="0" err="1" smtClean="0">
                <a:latin typeface="Times New Roman" charset="0"/>
                <a:ea typeface="Times New Roman" charset="0"/>
                <a:cs typeface="Times New Roman" charset="0"/>
              </a:rPr>
              <a:t>stranama</a:t>
            </a:r>
            <a:r>
              <a:rPr lang="en-US" sz="2000" dirty="0" smtClean="0">
                <a:latin typeface="Times New Roman" charset="0"/>
                <a:ea typeface="Times New Roman" charset="0"/>
                <a:cs typeface="Times New Roman" charset="0"/>
              </a:rPr>
              <a:t> pa </a:t>
            </a:r>
            <a:r>
              <a:rPr lang="en-US" sz="2000" dirty="0" err="1" smtClean="0">
                <a:latin typeface="Times New Roman" charset="0"/>
                <a:ea typeface="Times New Roman" charset="0"/>
                <a:cs typeface="Times New Roman" charset="0"/>
              </a:rPr>
              <a:t>uz</a:t>
            </a:r>
            <a:r>
              <a:rPr lang="en-US" sz="2000" dirty="0" smtClean="0"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2000" dirty="0" err="1" smtClean="0">
                <a:latin typeface="Times New Roman" charset="0"/>
                <a:ea typeface="Times New Roman" charset="0"/>
                <a:cs typeface="Times New Roman" charset="0"/>
              </a:rPr>
              <a:t>pomoć</a:t>
            </a:r>
            <a:r>
              <a:rPr lang="en-US" sz="2000" dirty="0" smtClean="0"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2000" dirty="0" err="1" smtClean="0">
                <a:latin typeface="Times New Roman" charset="0"/>
                <a:ea typeface="Times New Roman" charset="0"/>
                <a:cs typeface="Times New Roman" charset="0"/>
              </a:rPr>
              <a:t>umne</a:t>
            </a:r>
            <a:r>
              <a:rPr lang="en-US" sz="2000" dirty="0" smtClean="0"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2000" dirty="0" err="1" smtClean="0">
                <a:latin typeface="Times New Roman" charset="0"/>
                <a:ea typeface="Times New Roman" charset="0"/>
                <a:cs typeface="Times New Roman" charset="0"/>
              </a:rPr>
              <a:t>mape</a:t>
            </a:r>
            <a:r>
              <a:rPr lang="en-US" sz="2000" dirty="0" smtClean="0"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2000" dirty="0" err="1" smtClean="0">
                <a:latin typeface="Times New Roman" charset="0"/>
                <a:ea typeface="Times New Roman" charset="0"/>
                <a:cs typeface="Times New Roman" charset="0"/>
              </a:rPr>
              <a:t>prikažite</a:t>
            </a:r>
            <a:r>
              <a:rPr lang="en-US" sz="2000" dirty="0" smtClean="0"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2000" dirty="0" err="1" smtClean="0">
                <a:latin typeface="Times New Roman" charset="0"/>
                <a:ea typeface="Times New Roman" charset="0"/>
                <a:cs typeface="Times New Roman" charset="0"/>
              </a:rPr>
              <a:t>što</a:t>
            </a:r>
            <a:r>
              <a:rPr lang="en-US" sz="2000" dirty="0" smtClean="0"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2000" dirty="0" err="1" smtClean="0">
                <a:latin typeface="Times New Roman" charset="0"/>
                <a:ea typeface="Times New Roman" charset="0"/>
                <a:cs typeface="Times New Roman" charset="0"/>
              </a:rPr>
              <a:t>ste</a:t>
            </a:r>
            <a:r>
              <a:rPr lang="en-US" sz="2000" dirty="0" smtClean="0"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2000" dirty="0" err="1" smtClean="0">
                <a:latin typeface="Times New Roman" charset="0"/>
                <a:ea typeface="Times New Roman" charset="0"/>
                <a:cs typeface="Times New Roman" charset="0"/>
              </a:rPr>
              <a:t>otkrili</a:t>
            </a:r>
            <a:r>
              <a:rPr lang="en-US" sz="2000" dirty="0">
                <a:latin typeface="Times New Roman" charset="0"/>
                <a:ea typeface="Times New Roman" charset="0"/>
                <a:cs typeface="Times New Roman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2984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99137" y="295422"/>
            <a:ext cx="7437223" cy="5876778"/>
          </a:xfrm>
        </p:spPr>
        <p:txBody>
          <a:bodyPr>
            <a:normAutofit/>
          </a:bodyPr>
          <a:lstStyle/>
          <a:p>
            <a:pPr marL="82296" indent="0">
              <a:buNone/>
            </a:pPr>
            <a:r>
              <a:rPr lang="en-US" sz="2400" b="1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Šest</a:t>
            </a:r>
            <a:r>
              <a:rPr lang="en-US" sz="2400" b="1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šešira</a:t>
            </a:r>
            <a:r>
              <a:rPr lang="en-US" sz="2400" b="1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endParaRPr lang="en-US" sz="2400" b="1" dirty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algn="just"/>
            <a:r>
              <a:rPr lang="hr-HR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Tehniku je osmislio Edward de Bono i opisao u knjizi ”Šest šešira za razmišljanje". Svaki šešira donosi drugačiji stil razmišljanja. </a:t>
            </a:r>
          </a:p>
          <a:p>
            <a:pPr algn="just"/>
            <a:r>
              <a:rPr lang="hr-HR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Metoda kojom se potiče produktivnost, kreativnost i inovativnost, kritičko i analitičko mišljenje…</a:t>
            </a:r>
          </a:p>
          <a:p>
            <a:pPr marL="0" indent="0">
              <a:buNone/>
            </a:pPr>
            <a:endParaRPr lang="hr-HR" sz="2400" dirty="0" smtClean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marL="0" indent="0">
              <a:buNone/>
            </a:pPr>
            <a:r>
              <a:rPr lang="hr-HR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Bijeli šešir:</a:t>
            </a:r>
            <a:br>
              <a:rPr lang="hr-HR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</a:br>
            <a:r>
              <a:rPr lang="hr-HR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Usredotočuje se na podatke, činjenice i raspoložive informacije. </a:t>
            </a:r>
          </a:p>
          <a:p>
            <a:endParaRPr lang="hr-HR" sz="2400" dirty="0" smtClean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marL="0" indent="0">
              <a:buNone/>
            </a:pPr>
            <a:r>
              <a:rPr lang="hr-HR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Crveni šešir:</a:t>
            </a:r>
            <a:br>
              <a:rPr lang="hr-HR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</a:br>
            <a:r>
              <a:rPr lang="hr-HR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Jake emocije, osjećajan, ne osjeća potrebu za pravdanjem. </a:t>
            </a:r>
          </a:p>
          <a:p>
            <a:endParaRPr lang="hr-HR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68408" y="1124744"/>
            <a:ext cx="1986027" cy="547260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899137" y="6172200"/>
            <a:ext cx="74372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latin typeface="Times New Roman" charset="0"/>
                <a:ea typeface="Times New Roman" charset="0"/>
                <a:cs typeface="Times New Roman" charset="0"/>
              </a:rPr>
              <a:t>Edward </a:t>
            </a:r>
            <a:r>
              <a:rPr lang="en-US" dirty="0">
                <a:latin typeface="Times New Roman" charset="0"/>
                <a:ea typeface="Times New Roman" charset="0"/>
                <a:cs typeface="Times New Roman" charset="0"/>
              </a:rPr>
              <a:t>de Bono, Six Thinking Hats: An Essential Approach to Business Management </a:t>
            </a:r>
          </a:p>
        </p:txBody>
      </p:sp>
    </p:spTree>
    <p:extLst>
      <p:ext uri="{BB962C8B-B14F-4D97-AF65-F5344CB8AC3E}">
        <p14:creationId xmlns:p14="http://schemas.microsoft.com/office/powerpoint/2010/main" val="2046421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85071" y="332656"/>
            <a:ext cx="9391181" cy="65253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r-HR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Crni šešir: </a:t>
            </a:r>
          </a:p>
          <a:p>
            <a:r>
              <a:rPr lang="hr-HR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Oprezan, vidi negativne strane, kritičar. </a:t>
            </a:r>
          </a:p>
          <a:p>
            <a:pPr marL="82296" indent="0">
              <a:buNone/>
            </a:pPr>
            <a:endParaRPr lang="hr-HR" sz="2400" dirty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marL="82296" indent="0">
              <a:buNone/>
            </a:pPr>
            <a:r>
              <a:rPr lang="hr-HR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Žuti šešir:</a:t>
            </a:r>
            <a:endParaRPr lang="hr-HR" sz="2400" dirty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r>
              <a:rPr lang="hr-HR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Pozitivan karakter, optimista, pun nade, gleda pozitivne strane, vidi samo najbolje. </a:t>
            </a:r>
          </a:p>
          <a:p>
            <a:pPr marL="0" indent="0">
              <a:buNone/>
            </a:pPr>
            <a:endParaRPr lang="hr-HR" sz="2400" dirty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marL="0" indent="0">
              <a:buNone/>
            </a:pPr>
            <a:r>
              <a:rPr lang="hr-HR" sz="24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Zeleni šešir:</a:t>
            </a:r>
          </a:p>
          <a:p>
            <a:r>
              <a:rPr lang="hr-HR" sz="24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Kreativnost, nove ideje, novi način sagledavanja stvari</a:t>
            </a:r>
            <a:r>
              <a:rPr lang="hr-HR" sz="240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, </a:t>
            </a:r>
            <a:r>
              <a:rPr lang="hr-HR" sz="240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alternativne ideje. </a:t>
            </a:r>
            <a:endParaRPr lang="hr-HR" sz="2400" dirty="0" smtClean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endParaRPr lang="hr-HR" sz="2400" dirty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marL="0" indent="0">
              <a:buNone/>
            </a:pPr>
            <a:r>
              <a:rPr lang="hr-HR" sz="24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Plavi šešir: </a:t>
            </a:r>
          </a:p>
          <a:p>
            <a:r>
              <a:rPr lang="hr-HR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Razmišlja </a:t>
            </a:r>
            <a:r>
              <a:rPr lang="hr-HR" sz="24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izmaknuto iz teme/problema, promatra sa strane. To je osoba koja razmatra proces razmišljanja i kontrolira rad grupe.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997371" y="202027"/>
            <a:ext cx="419462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latin typeface="Times New Roman" charset="0"/>
                <a:ea typeface="Times New Roman" charset="0"/>
                <a:cs typeface="Times New Roman" charset="0"/>
              </a:rPr>
              <a:t>Primjena</a:t>
            </a:r>
            <a:r>
              <a:rPr lang="en-US" sz="2000" dirty="0" smtClean="0"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2000" dirty="0" err="1" smtClean="0">
                <a:latin typeface="Times New Roman" charset="0"/>
                <a:ea typeface="Times New Roman" charset="0"/>
                <a:cs typeface="Times New Roman" charset="0"/>
              </a:rPr>
              <a:t>metode</a:t>
            </a:r>
            <a:r>
              <a:rPr lang="en-US" sz="2000" dirty="0" smtClean="0"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2000" b="1" dirty="0" err="1" smtClean="0">
                <a:latin typeface="Times New Roman" charset="0"/>
                <a:ea typeface="Times New Roman" charset="0"/>
                <a:cs typeface="Times New Roman" charset="0"/>
              </a:rPr>
              <a:t>Šest</a:t>
            </a:r>
            <a:r>
              <a:rPr lang="en-US" sz="2000" b="1" dirty="0" smtClean="0"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2000" b="1" dirty="0" err="1" smtClean="0">
                <a:latin typeface="Times New Roman" charset="0"/>
                <a:ea typeface="Times New Roman" charset="0"/>
                <a:cs typeface="Times New Roman" charset="0"/>
              </a:rPr>
              <a:t>šešira</a:t>
            </a:r>
            <a:endParaRPr lang="en-US" sz="2000" b="1" dirty="0" smtClean="0">
              <a:latin typeface="Times New Roman" charset="0"/>
              <a:ea typeface="Times New Roman" charset="0"/>
              <a:cs typeface="Times New Roman" charset="0"/>
            </a:endParaRPr>
          </a:p>
          <a:p>
            <a:r>
              <a:rPr lang="en-US" sz="2000" dirty="0" smtClean="0">
                <a:latin typeface="Times New Roman" charset="0"/>
                <a:ea typeface="Times New Roman" charset="0"/>
                <a:cs typeface="Times New Roman" charset="0"/>
              </a:rPr>
              <a:t>- </a:t>
            </a:r>
            <a:r>
              <a:rPr lang="en-US" sz="2000" dirty="0" err="1" smtClean="0">
                <a:latin typeface="Times New Roman" charset="0"/>
                <a:ea typeface="Times New Roman" charset="0"/>
                <a:cs typeface="Times New Roman" charset="0"/>
              </a:rPr>
              <a:t>Potrebno</a:t>
            </a:r>
            <a:r>
              <a:rPr lang="en-US" sz="2000" dirty="0" smtClean="0">
                <a:latin typeface="Times New Roman" charset="0"/>
                <a:ea typeface="Times New Roman" charset="0"/>
                <a:cs typeface="Times New Roman" charset="0"/>
              </a:rPr>
              <a:t> je </a:t>
            </a:r>
            <a:r>
              <a:rPr lang="en-US" sz="2000" dirty="0" err="1" smtClean="0">
                <a:latin typeface="Times New Roman" charset="0"/>
                <a:ea typeface="Times New Roman" charset="0"/>
                <a:cs typeface="Times New Roman" charset="0"/>
              </a:rPr>
              <a:t>uvesti</a:t>
            </a:r>
            <a:r>
              <a:rPr lang="en-US" sz="2000" dirty="0" smtClean="0">
                <a:latin typeface="Times New Roman" charset="0"/>
                <a:ea typeface="Times New Roman" charset="0"/>
                <a:cs typeface="Times New Roman" charset="0"/>
              </a:rPr>
              <a:t> u </a:t>
            </a:r>
            <a:r>
              <a:rPr lang="en-US" sz="2000" dirty="0" err="1" smtClean="0">
                <a:latin typeface="Times New Roman" charset="0"/>
                <a:ea typeface="Times New Roman" charset="0"/>
                <a:cs typeface="Times New Roman" charset="0"/>
              </a:rPr>
              <a:t>Republici</a:t>
            </a:r>
            <a:r>
              <a:rPr lang="en-US" sz="2000" dirty="0" smtClean="0"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2000" dirty="0" err="1" smtClean="0">
                <a:latin typeface="Times New Roman" charset="0"/>
                <a:ea typeface="Times New Roman" charset="0"/>
                <a:cs typeface="Times New Roman" charset="0"/>
              </a:rPr>
              <a:t>Hrvatskoj</a:t>
            </a:r>
            <a:r>
              <a:rPr lang="en-US" sz="2000" dirty="0" smtClean="0"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2000" dirty="0" err="1" smtClean="0">
                <a:latin typeface="Times New Roman" charset="0"/>
                <a:ea typeface="Times New Roman" charset="0"/>
                <a:cs typeface="Times New Roman" charset="0"/>
              </a:rPr>
              <a:t>obvezni</a:t>
            </a:r>
            <a:r>
              <a:rPr lang="en-US" sz="2000" dirty="0" smtClean="0"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2000" dirty="0" err="1" smtClean="0">
                <a:latin typeface="Times New Roman" charset="0"/>
                <a:ea typeface="Times New Roman" charset="0"/>
                <a:cs typeface="Times New Roman" charset="0"/>
              </a:rPr>
              <a:t>vojni</a:t>
            </a:r>
            <a:r>
              <a:rPr lang="en-US" sz="2000" dirty="0" smtClean="0"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2000" dirty="0" err="1" smtClean="0">
                <a:latin typeface="Times New Roman" charset="0"/>
                <a:ea typeface="Times New Roman" charset="0"/>
                <a:cs typeface="Times New Roman" charset="0"/>
              </a:rPr>
              <a:t>rok</a:t>
            </a:r>
            <a:r>
              <a:rPr lang="en-US" sz="2000" dirty="0">
                <a:latin typeface="Times New Roman" charset="0"/>
                <a:ea typeface="Times New Roman" charset="0"/>
                <a:cs typeface="Times New Roman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6614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78558" y="330966"/>
            <a:ext cx="9992528" cy="636012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hr-HR" sz="2400" b="1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Razredna rasprava (</a:t>
            </a:r>
            <a:r>
              <a:rPr lang="hr-HR" sz="2400" b="1" i="1" dirty="0" err="1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eng</a:t>
            </a:r>
            <a:r>
              <a:rPr lang="hr-HR" sz="2400" b="1" i="1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.</a:t>
            </a:r>
            <a:r>
              <a:rPr lang="hr-HR" sz="2400" b="1" i="1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hr-HR" sz="2400" b="1" i="1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C</a:t>
            </a:r>
            <a:r>
              <a:rPr lang="hr-HR" sz="2400" b="1" i="1" dirty="0" err="1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lass</a:t>
            </a:r>
            <a:r>
              <a:rPr lang="hr-HR" sz="2400" b="1" i="1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hr-HR" sz="2400" b="1" i="1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D</a:t>
            </a:r>
            <a:r>
              <a:rPr lang="hr-HR" sz="2400" b="1" i="1" dirty="0" err="1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iscussion</a:t>
            </a:r>
            <a:r>
              <a:rPr lang="hr-HR" sz="2400" b="1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) </a:t>
            </a:r>
          </a:p>
          <a:p>
            <a:pPr marL="342900" indent="-342900" algn="just"/>
            <a:r>
              <a:rPr lang="hr-HR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Rasprava može biti provedena s bilo kojoj veličinom razreda, iako je efikasnija kod manjih grupa. </a:t>
            </a:r>
          </a:p>
          <a:p>
            <a:pPr algn="just"/>
            <a:r>
              <a:rPr lang="hr-HR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Rasprava zahtjeva od sudionika da razmišljaju kritički o predmetu i koriste logiku za procjenu svojih i tuđih stajališta. </a:t>
            </a:r>
          </a:p>
          <a:p>
            <a:pPr algn="just"/>
            <a:r>
              <a:rPr lang="hr-HR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Pomaže studentima istražiti raznolikosti perspektiva, povećava intelektualnu agilnost, pokazuje poštovanje prema drugim sudionicima, razvoj vještina analize, sinteze…(</a:t>
            </a:r>
            <a:r>
              <a:rPr lang="hr-HR" sz="2400" dirty="0" err="1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Brookfield</a:t>
            </a:r>
            <a:r>
              <a:rPr lang="hr-HR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, 2005). </a:t>
            </a:r>
          </a:p>
          <a:p>
            <a:pPr algn="just"/>
            <a:endParaRPr lang="hr-HR" sz="2400" dirty="0" smtClean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r>
              <a:rPr lang="hr-HR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Primjena metode </a:t>
            </a:r>
            <a:r>
              <a:rPr lang="hr-HR" sz="2400" b="1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Razredna rasprava</a:t>
            </a:r>
          </a:p>
          <a:p>
            <a:pPr marL="82296" indent="0">
              <a:buNone/>
            </a:pPr>
            <a:r>
              <a:rPr lang="hr-HR" sz="2400" i="1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- </a:t>
            </a:r>
            <a:r>
              <a:rPr lang="hr-HR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Primjer pitanja: Smatrate li da se premalo govori o važnosti Domovinskog rata za suvremenu Republiku Hrvatsku?</a:t>
            </a:r>
            <a:endParaRPr lang="en-US" sz="2400" dirty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algn="just"/>
            <a:endParaRPr lang="hr-HR" sz="2400" dirty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9577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2296" indent="0" algn="just">
              <a:buNone/>
            </a:pPr>
            <a:r>
              <a:rPr lang="hr-HR" sz="2400" b="1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Slažem se </a:t>
            </a:r>
            <a:r>
              <a:rPr lang="hr-HR" sz="24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– </a:t>
            </a:r>
            <a:r>
              <a:rPr lang="hr-HR" sz="2400" b="1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ne slažem se</a:t>
            </a:r>
            <a:r>
              <a:rPr lang="hr-HR" sz="24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 </a:t>
            </a:r>
          </a:p>
          <a:p>
            <a:pPr algn="just"/>
            <a:r>
              <a:rPr lang="hr-HR" sz="24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Na podu učionice nacrta se kredom ili označi trakom crta, koja područje dijeli na dva dijela. </a:t>
            </a:r>
          </a:p>
          <a:p>
            <a:pPr algn="just"/>
            <a:r>
              <a:rPr lang="hr-HR" sz="24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Lijeva strana od crte predstavlja jako slaganje s onim o čemu se raspravlja, dok desno od crte predstavlja jako neslaganje s predmetom rasprave. Od </a:t>
            </a:r>
            <a:r>
              <a:rPr lang="hr-HR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učenika </a:t>
            </a:r>
            <a:r>
              <a:rPr lang="hr-HR" sz="24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se traži da stupe u onaj dio koji predstavlja njihov stav. </a:t>
            </a:r>
            <a:endParaRPr lang="hr-HR" sz="2400" dirty="0" smtClean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algn="just"/>
            <a:endParaRPr lang="hr-HR" sz="2400" dirty="0" smtClean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algn="just"/>
            <a:r>
              <a:rPr lang="hr-HR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Primjena tehnike </a:t>
            </a:r>
            <a:r>
              <a:rPr lang="hr-HR" sz="2400" b="1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Slažem se </a:t>
            </a:r>
            <a:r>
              <a:rPr lang="hr-HR" sz="24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– </a:t>
            </a:r>
            <a:r>
              <a:rPr lang="hr-HR" sz="2400" b="1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ne slažem se</a:t>
            </a:r>
            <a:r>
              <a:rPr lang="hr-HR" sz="24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 </a:t>
            </a:r>
          </a:p>
          <a:p>
            <a:pPr marL="82296" indent="0" algn="just">
              <a:buNone/>
            </a:pPr>
            <a:r>
              <a:rPr lang="hr-HR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- Demokracija je najbolji oblik vladavine!</a:t>
            </a:r>
            <a:endParaRPr lang="hr-HR" sz="2400" dirty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algn="just"/>
            <a:endParaRPr lang="hr-HR" dirty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6229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8107" y="232939"/>
            <a:ext cx="9644400" cy="6421506"/>
          </a:xfrm>
        </p:spPr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hr-HR" altLang="en-US" sz="2600" b="1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Debata za i protiv</a:t>
            </a:r>
          </a:p>
          <a:p>
            <a:pPr algn="just"/>
            <a:r>
              <a:rPr lang="hr-HR" altLang="en-US" sz="26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Demokratska kultura svađanja.</a:t>
            </a:r>
          </a:p>
          <a:p>
            <a:pPr algn="just"/>
            <a:r>
              <a:rPr lang="hr-HR" altLang="en-US" sz="26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Vođeni razgovor </a:t>
            </a:r>
            <a:r>
              <a:rPr lang="hr-HR" altLang="en-US" sz="26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koji </a:t>
            </a:r>
            <a:r>
              <a:rPr lang="hr-HR" altLang="en-US" sz="26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se odvija po dogovorenim </a:t>
            </a:r>
            <a:r>
              <a:rPr lang="hr-HR" altLang="en-US" sz="26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pravilima.</a:t>
            </a:r>
            <a:endParaRPr lang="hr-HR" altLang="en-US" sz="2600" dirty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algn="just"/>
            <a:r>
              <a:rPr lang="hr-HR" altLang="en-US" sz="26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Na kraju </a:t>
            </a:r>
            <a:r>
              <a:rPr lang="hr-HR" altLang="en-US" sz="26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sudionici trebaju </a:t>
            </a:r>
            <a:r>
              <a:rPr lang="hr-HR" altLang="en-US" sz="26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formirati svoje mišljenje o zadanoj </a:t>
            </a:r>
            <a:r>
              <a:rPr lang="hr-HR" altLang="en-US" sz="26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temi.</a:t>
            </a:r>
            <a:endParaRPr lang="hr-HR" altLang="en-US" sz="2600" dirty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algn="just"/>
            <a:r>
              <a:rPr lang="hr-HR" altLang="en-US" sz="26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Davanje argumenata, artikulacija mišljenja, prihvaćanje mišljenja drugih</a:t>
            </a:r>
            <a:r>
              <a:rPr lang="hr-HR" altLang="en-US" sz="26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.</a:t>
            </a:r>
          </a:p>
          <a:p>
            <a:pPr algn="just"/>
            <a:endParaRPr lang="hr-HR" altLang="en-US" sz="2600" dirty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marL="0" indent="0" algn="just">
              <a:buNone/>
            </a:pPr>
            <a:r>
              <a:rPr lang="hr-HR" sz="26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Pravila</a:t>
            </a:r>
          </a:p>
          <a:p>
            <a:pPr algn="just"/>
            <a:r>
              <a:rPr lang="hr-HR" sz="26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Podijelite razred u dvije grupe. Jedna je „za” (u korist) teze, a druga je „protiv”. </a:t>
            </a:r>
          </a:p>
          <a:p>
            <a:pPr algn="just"/>
            <a:r>
              <a:rPr lang="hr-HR" sz="26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Svaka grupa priprema moguće argumente koji </a:t>
            </a:r>
            <a:r>
              <a:rPr lang="hr-HR" sz="2600" dirty="0" err="1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će</a:t>
            </a:r>
            <a:r>
              <a:rPr lang="hr-HR" sz="26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podržati njihovo mišljenje. </a:t>
            </a:r>
          </a:p>
          <a:p>
            <a:pPr algn="just"/>
            <a:r>
              <a:rPr lang="hr-HR" sz="26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Bilježenje argumenata koristeći ključne riječi. </a:t>
            </a:r>
          </a:p>
          <a:p>
            <a:pPr algn="just"/>
            <a:r>
              <a:rPr lang="hr-HR" sz="26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Svaka grupa imenuje dva govornika. </a:t>
            </a:r>
          </a:p>
          <a:p>
            <a:pPr algn="just"/>
            <a:r>
              <a:rPr lang="hr-HR" sz="26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Debata je organizirana u tri dijela: početni krug, otvorena rasprava, i završni krug.</a:t>
            </a:r>
            <a:endParaRPr lang="hr-HR" altLang="en-US" sz="2600" dirty="0" smtClean="0">
              <a:latin typeface="Times New Roman" charset="0"/>
              <a:ea typeface="Times New Roman" charset="0"/>
              <a:cs typeface="Times New Roman" charset="0"/>
            </a:endParaRPr>
          </a:p>
          <a:p>
            <a:pPr algn="just"/>
            <a:endParaRPr lang="hr-HR" sz="2600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8642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8311230"/>
              </p:ext>
            </p:extLst>
          </p:nvPr>
        </p:nvGraphicFramePr>
        <p:xfrm>
          <a:off x="1589649" y="26099"/>
          <a:ext cx="10452295" cy="740664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045229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6650472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hr-HR" sz="2000" b="1" noProof="0" dirty="0" smtClean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Mjerač</a:t>
                      </a:r>
                      <a:r>
                        <a:rPr lang="hr-HR" sz="2000" b="1" baseline="0" noProof="0" dirty="0" smtClean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</a:t>
                      </a:r>
                      <a:r>
                        <a:rPr lang="hr-HR" sz="2000" b="1" noProof="0" dirty="0" smtClean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vremena </a:t>
                      </a:r>
                    </a:p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hr-HR" sz="2000" noProof="0" dirty="0" smtClean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Izaberite nekoga koji </a:t>
                      </a:r>
                      <a:r>
                        <a:rPr lang="hr-HR" sz="2000" noProof="0" dirty="0" err="1" smtClean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će</a:t>
                      </a:r>
                      <a:r>
                        <a:rPr lang="hr-HR" sz="2000" noProof="0" dirty="0" smtClean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biti odgovoran za mjerenje vremena tokom debate. </a:t>
                      </a:r>
                    </a:p>
                    <a:p>
                      <a:pPr algn="just">
                        <a:lnSpc>
                          <a:spcPct val="150000"/>
                        </a:lnSpc>
                        <a:buFont typeface="Arial" charset="0"/>
                        <a:buChar char="•"/>
                      </a:pPr>
                      <a:r>
                        <a:rPr lang="hr-HR" sz="2000" noProof="0" dirty="0" smtClean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 Početni krug ne bi </a:t>
                      </a:r>
                      <a:r>
                        <a:rPr lang="hr-HR" sz="2000" noProof="0" dirty="0" err="1" smtClean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smio</a:t>
                      </a:r>
                      <a:r>
                        <a:rPr lang="hr-HR" sz="2000" noProof="0" dirty="0" smtClean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trajati više od osam minuta (svaka osoba može govoriti dvije minute). </a:t>
                      </a:r>
                    </a:p>
                    <a:p>
                      <a:pPr algn="just">
                        <a:lnSpc>
                          <a:spcPct val="150000"/>
                        </a:lnSpc>
                        <a:buFont typeface="Arial" charset="0"/>
                        <a:buChar char="•"/>
                      </a:pPr>
                      <a:r>
                        <a:rPr lang="hr-HR" sz="2000" noProof="0" dirty="0" smtClean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 Otvorena</a:t>
                      </a:r>
                      <a:r>
                        <a:rPr lang="hr-HR" sz="2000" baseline="0" noProof="0" dirty="0" smtClean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rasprava </a:t>
                      </a:r>
                      <a:r>
                        <a:rPr lang="hr-HR" sz="2000" noProof="0" dirty="0" smtClean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ne bi smjela trajati duže od šest minuta. </a:t>
                      </a:r>
                    </a:p>
                    <a:p>
                      <a:pPr algn="just">
                        <a:lnSpc>
                          <a:spcPct val="150000"/>
                        </a:lnSpc>
                        <a:buFont typeface="Arial" charset="0"/>
                        <a:buChar char="•"/>
                      </a:pPr>
                      <a:r>
                        <a:rPr lang="hr-HR" sz="2000" noProof="0" dirty="0" smtClean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 Završni krug ne bi </a:t>
                      </a:r>
                      <a:r>
                        <a:rPr lang="hr-HR" sz="2000" noProof="0" dirty="0" err="1" smtClean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smio</a:t>
                      </a:r>
                      <a:r>
                        <a:rPr lang="hr-HR" sz="2000" noProof="0" dirty="0" smtClean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trajati duže od četiri minute (jedna minuta po osobi). </a:t>
                      </a:r>
                    </a:p>
                    <a:p>
                      <a:pPr algn="just">
                        <a:lnSpc>
                          <a:spcPct val="150000"/>
                        </a:lnSpc>
                        <a:buFont typeface="Arial" charset="0"/>
                        <a:buChar char="•"/>
                      </a:pPr>
                      <a:endParaRPr lang="hr-HR" sz="2000" noProof="0" dirty="0" smtClean="0"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hr-HR" sz="2000" b="1" noProof="0" dirty="0" smtClean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Promatrači</a:t>
                      </a:r>
                    </a:p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hr-HR" sz="2000" noProof="0" dirty="0" smtClean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Sudionici koji nisu govornici.</a:t>
                      </a:r>
                      <a:r>
                        <a:rPr lang="hr-HR" sz="2000" baseline="0" noProof="0" dirty="0" smtClean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</a:t>
                      </a:r>
                      <a:r>
                        <a:rPr lang="hr-HR" sz="2000" noProof="0" dirty="0" smtClean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Nakon debate izlažu šta su primijetili: </a:t>
                      </a:r>
                    </a:p>
                    <a:p>
                      <a:pPr algn="just">
                        <a:lnSpc>
                          <a:spcPct val="150000"/>
                        </a:lnSpc>
                        <a:buFont typeface="Arial" charset="0"/>
                        <a:buChar char="•"/>
                      </a:pPr>
                      <a:r>
                        <a:rPr lang="hr-HR" sz="2000" noProof="0" dirty="0" smtClean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 Koji su argumenti predstavljeni? </a:t>
                      </a:r>
                    </a:p>
                    <a:p>
                      <a:pPr algn="just">
                        <a:lnSpc>
                          <a:spcPct val="150000"/>
                        </a:lnSpc>
                        <a:buFont typeface="Arial" charset="0"/>
                        <a:buChar char="•"/>
                      </a:pPr>
                      <a:r>
                        <a:rPr lang="hr-HR" sz="2000" noProof="0" dirty="0" smtClean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  Je li svaki govornik mogao nesmetano govoriti ili su ih prekidali? </a:t>
                      </a:r>
                    </a:p>
                    <a:p>
                      <a:pPr algn="just">
                        <a:lnSpc>
                          <a:spcPct val="150000"/>
                        </a:lnSpc>
                        <a:buFont typeface="Arial" charset="0"/>
                        <a:buChar char="•"/>
                      </a:pPr>
                      <a:r>
                        <a:rPr lang="hr-HR" sz="2000" noProof="0" dirty="0" smtClean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 Kako su različiti govornici pokušali prenijeti svoju poruku? </a:t>
                      </a:r>
                    </a:p>
                    <a:p>
                      <a:pPr algn="just">
                        <a:lnSpc>
                          <a:spcPct val="150000"/>
                        </a:lnSpc>
                        <a:buFont typeface="Arial" charset="0"/>
                        <a:buChar char="•"/>
                      </a:pPr>
                      <a:r>
                        <a:rPr lang="hr-HR" sz="2000" noProof="0" dirty="0" smtClean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 Koji su argumenti bili uvjerljivi? </a:t>
                      </a:r>
                    </a:p>
                    <a:p>
                      <a:pPr algn="just">
                        <a:lnSpc>
                          <a:spcPct val="150000"/>
                        </a:lnSpc>
                        <a:buFont typeface="Arial" charset="0"/>
                        <a:buChar char="•"/>
                      </a:pPr>
                      <a:r>
                        <a:rPr lang="hr-HR" sz="2000" noProof="0" dirty="0" smtClean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 Koji su primjeri dobrih argumenata bili predstavljeni? </a:t>
                      </a:r>
                    </a:p>
                    <a:p>
                      <a:pPr algn="just">
                        <a:lnSpc>
                          <a:spcPct val="150000"/>
                        </a:lnSpc>
                        <a:buFont typeface="Arial" charset="0"/>
                        <a:buChar char="•"/>
                      </a:pPr>
                      <a:r>
                        <a:rPr lang="hr-HR" sz="2000" noProof="0" dirty="0" smtClean="0"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 Koje su se riječi učestalo koristile? </a:t>
                      </a:r>
                    </a:p>
                    <a:p>
                      <a:pPr algn="just">
                        <a:lnSpc>
                          <a:spcPct val="150000"/>
                        </a:lnSpc>
                        <a:buFont typeface="Arial" charset="0"/>
                        <a:buChar char="•"/>
                      </a:pPr>
                      <a:endParaRPr lang="hr-HR" sz="2000" noProof="0" dirty="0" smtClean="0"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buFont typeface="Arial" charset="0"/>
                        <a:buChar char="•"/>
                      </a:pPr>
                      <a:endParaRPr lang="hr-HR" sz="2000" noProof="0" dirty="0"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>
                    <a:lnT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7731760" y="5567680"/>
            <a:ext cx="43101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latin typeface="Times New Roman" charset="0"/>
                <a:ea typeface="Times New Roman" charset="0"/>
                <a:cs typeface="Times New Roman" charset="0"/>
              </a:rPr>
              <a:t>Primjena</a:t>
            </a:r>
            <a:r>
              <a:rPr lang="en-US" dirty="0"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 smtClean="0">
                <a:latin typeface="Times New Roman" charset="0"/>
                <a:ea typeface="Times New Roman" charset="0"/>
                <a:cs typeface="Times New Roman" charset="0"/>
              </a:rPr>
              <a:t>metode</a:t>
            </a:r>
            <a:r>
              <a:rPr lang="en-US" dirty="0" smtClean="0"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b="1" dirty="0" err="1" smtClean="0">
                <a:latin typeface="Times New Roman" charset="0"/>
                <a:ea typeface="Times New Roman" charset="0"/>
                <a:cs typeface="Times New Roman" charset="0"/>
              </a:rPr>
              <a:t>Debata</a:t>
            </a:r>
            <a:endParaRPr lang="en-US" b="1" dirty="0" smtClean="0">
              <a:latin typeface="Times New Roman" charset="0"/>
              <a:ea typeface="Times New Roman" charset="0"/>
              <a:cs typeface="Times New Roman" charset="0"/>
            </a:endParaRPr>
          </a:p>
          <a:p>
            <a:r>
              <a:rPr lang="en-US" dirty="0" smtClean="0">
                <a:latin typeface="Times New Roman" charset="0"/>
                <a:ea typeface="Times New Roman" charset="0"/>
                <a:cs typeface="Times New Roman" charset="0"/>
              </a:rPr>
              <a:t>- </a:t>
            </a:r>
            <a:r>
              <a:rPr lang="en-US" dirty="0" err="1" smtClean="0">
                <a:latin typeface="Times New Roman" charset="0"/>
                <a:ea typeface="Times New Roman" charset="0"/>
                <a:cs typeface="Times New Roman" charset="0"/>
              </a:rPr>
              <a:t>Domovinski</a:t>
            </a:r>
            <a:r>
              <a:rPr lang="en-US" dirty="0" smtClean="0">
                <a:latin typeface="Times New Roman" charset="0"/>
                <a:ea typeface="Times New Roman" charset="0"/>
                <a:cs typeface="Times New Roman" charset="0"/>
              </a:rPr>
              <a:t> rat </a:t>
            </a:r>
            <a:r>
              <a:rPr lang="en-US" dirty="0" err="1" smtClean="0">
                <a:latin typeface="Times New Roman" charset="0"/>
                <a:ea typeface="Times New Roman" charset="0"/>
                <a:cs typeface="Times New Roman" charset="0"/>
              </a:rPr>
              <a:t>i</a:t>
            </a:r>
            <a:r>
              <a:rPr lang="en-US" dirty="0" smtClean="0"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 smtClean="0">
                <a:latin typeface="Times New Roman" charset="0"/>
                <a:ea typeface="Times New Roman" charset="0"/>
                <a:cs typeface="Times New Roman" charset="0"/>
              </a:rPr>
              <a:t>poštovanje</a:t>
            </a:r>
            <a:r>
              <a:rPr lang="en-US" dirty="0" smtClean="0"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 smtClean="0">
                <a:latin typeface="Times New Roman" charset="0"/>
                <a:ea typeface="Times New Roman" charset="0"/>
                <a:cs typeface="Times New Roman" charset="0"/>
              </a:rPr>
              <a:t>hrvatskih</a:t>
            </a:r>
            <a:r>
              <a:rPr lang="en-US" dirty="0" smtClean="0"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 smtClean="0">
                <a:latin typeface="Times New Roman" charset="0"/>
                <a:ea typeface="Times New Roman" charset="0"/>
                <a:cs typeface="Times New Roman" charset="0"/>
              </a:rPr>
              <a:t>branitelja</a:t>
            </a:r>
            <a:r>
              <a:rPr lang="en-US" dirty="0" smtClean="0"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 smtClean="0">
                <a:latin typeface="Times New Roman" charset="0"/>
                <a:ea typeface="Times New Roman" charset="0"/>
                <a:cs typeface="Times New Roman" charset="0"/>
              </a:rPr>
              <a:t>pitanje</a:t>
            </a:r>
            <a:r>
              <a:rPr lang="en-US" dirty="0" smtClean="0">
                <a:latin typeface="Times New Roman" charset="0"/>
                <a:ea typeface="Times New Roman" charset="0"/>
                <a:cs typeface="Times New Roman" charset="0"/>
              </a:rPr>
              <a:t> je </a:t>
            </a:r>
            <a:r>
              <a:rPr lang="en-US" dirty="0" err="1" smtClean="0">
                <a:latin typeface="Times New Roman" charset="0"/>
                <a:ea typeface="Times New Roman" charset="0"/>
                <a:cs typeface="Times New Roman" charset="0"/>
              </a:rPr>
              <a:t>vrijednosti</a:t>
            </a:r>
            <a:r>
              <a:rPr lang="en-US" dirty="0" smtClean="0"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 smtClean="0">
                <a:latin typeface="Times New Roman" charset="0"/>
                <a:ea typeface="Times New Roman" charset="0"/>
                <a:cs typeface="Times New Roman" charset="0"/>
              </a:rPr>
              <a:t>i</a:t>
            </a:r>
            <a:r>
              <a:rPr lang="en-US" dirty="0" smtClean="0"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 smtClean="0">
                <a:latin typeface="Times New Roman" charset="0"/>
                <a:ea typeface="Times New Roman" charset="0"/>
                <a:cs typeface="Times New Roman" charset="0"/>
              </a:rPr>
              <a:t>morala</a:t>
            </a:r>
            <a:r>
              <a:rPr lang="en-US" dirty="0" smtClean="0">
                <a:latin typeface="Times New Roman" charset="0"/>
                <a:ea typeface="Times New Roman" charset="0"/>
                <a:cs typeface="Times New Roman" charset="0"/>
              </a:rPr>
              <a:t>?</a:t>
            </a:r>
            <a:endParaRPr lang="en-US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7817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83131" y="0"/>
            <a:ext cx="10157354" cy="6858000"/>
          </a:xfrm>
        </p:spPr>
        <p:txBody>
          <a:bodyPr>
            <a:noAutofit/>
          </a:bodyPr>
          <a:lstStyle/>
          <a:p>
            <a:pPr marL="285750" indent="-285750" algn="just"/>
            <a:endParaRPr lang="hr-HR" altLang="en-US" sz="2400" b="1" dirty="0" smtClean="0">
              <a:latin typeface="Times New Roman" charset="0"/>
              <a:ea typeface="Times New Roman" charset="0"/>
              <a:cs typeface="Times New Roman" charset="0"/>
            </a:endParaRPr>
          </a:p>
          <a:p>
            <a:pPr marL="82296" indent="0" algn="just">
              <a:buNone/>
            </a:pPr>
            <a:r>
              <a:rPr lang="en-US" altLang="en-US" sz="2400" b="1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</a:t>
            </a:r>
            <a:r>
              <a:rPr lang="hr-HR" altLang="en-US" sz="2400" b="1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tablo budućnosti </a:t>
            </a:r>
          </a:p>
          <a:p>
            <a:pPr algn="just"/>
            <a:r>
              <a:rPr lang="en-US" altLang="en-US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</a:t>
            </a:r>
            <a:r>
              <a:rPr lang="hr-HR" altLang="en-US" sz="2400" dirty="0" err="1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vaki</a:t>
            </a:r>
            <a:r>
              <a:rPr lang="hr-HR" altLang="en-US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učenik (može i grupa/par) na zajedničkom stablu ima svoju granu na koju lijepi (listovi) vlastite ideje, rješenja, pojmove, sažima ključno…</a:t>
            </a:r>
            <a:endParaRPr lang="hr-HR" altLang="en-US" sz="2400" dirty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marL="82296" indent="0" algn="just">
              <a:buNone/>
            </a:pPr>
            <a:endParaRPr lang="en-US" sz="1600" dirty="0">
              <a:solidFill>
                <a:schemeClr val="tx1"/>
              </a:solidFill>
            </a:endParaRPr>
          </a:p>
          <a:p>
            <a:pPr marL="285750" indent="-285750" algn="just"/>
            <a:endParaRPr lang="hr-HR" altLang="en-US" sz="2400" b="1" dirty="0" smtClean="0">
              <a:latin typeface="Times New Roman" charset="0"/>
              <a:ea typeface="Times New Roman" charset="0"/>
              <a:cs typeface="Times New Roman" charset="0"/>
            </a:endParaRPr>
          </a:p>
          <a:p>
            <a:pPr marL="0" indent="0" algn="just">
              <a:buNone/>
            </a:pPr>
            <a:endParaRPr lang="hr-HR" altLang="en-US" sz="2400" b="1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0289" y="1708938"/>
            <a:ext cx="3792511" cy="5149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6883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5543" y="214007"/>
            <a:ext cx="4717143" cy="6461502"/>
          </a:xfrm>
        </p:spPr>
      </p:pic>
      <p:sp>
        <p:nvSpPr>
          <p:cNvPr id="5" name="TextBox 4"/>
          <p:cNvSpPr txBox="1"/>
          <p:nvPr/>
        </p:nvSpPr>
        <p:spPr>
          <a:xfrm>
            <a:off x="7142480" y="1905000"/>
            <a:ext cx="468376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latin typeface="Times New Roman" charset="0"/>
                <a:ea typeface="Times New Roman" charset="0"/>
                <a:cs typeface="Times New Roman" charset="0"/>
              </a:rPr>
              <a:t>Primjena</a:t>
            </a:r>
            <a:r>
              <a:rPr lang="en-US" dirty="0" smtClean="0"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 smtClean="0">
                <a:latin typeface="Times New Roman" charset="0"/>
                <a:ea typeface="Times New Roman" charset="0"/>
                <a:cs typeface="Times New Roman" charset="0"/>
              </a:rPr>
              <a:t>metode</a:t>
            </a:r>
            <a:r>
              <a:rPr lang="en-US" dirty="0" smtClean="0"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b="1" dirty="0" err="1" smtClean="0">
                <a:latin typeface="Times New Roman" charset="0"/>
                <a:ea typeface="Times New Roman" charset="0"/>
                <a:cs typeface="Times New Roman" charset="0"/>
              </a:rPr>
              <a:t>Stablo</a:t>
            </a:r>
            <a:r>
              <a:rPr lang="en-US" b="1" dirty="0" smtClean="0"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b="1" dirty="0" err="1" smtClean="0">
                <a:latin typeface="Times New Roman" charset="0"/>
                <a:ea typeface="Times New Roman" charset="0"/>
                <a:cs typeface="Times New Roman" charset="0"/>
              </a:rPr>
              <a:t>budućnosti</a:t>
            </a:r>
            <a:endParaRPr lang="en-US" b="1" dirty="0" smtClean="0">
              <a:latin typeface="Times New Roman" charset="0"/>
              <a:ea typeface="Times New Roman" charset="0"/>
              <a:cs typeface="Times New Roman" charset="0"/>
            </a:endParaRPr>
          </a:p>
          <a:p>
            <a:endParaRPr lang="en-US" b="1" dirty="0" smtClean="0">
              <a:latin typeface="Times New Roman" charset="0"/>
              <a:ea typeface="Times New Roman" charset="0"/>
              <a:cs typeface="Times New Roman" charset="0"/>
            </a:endParaRPr>
          </a:p>
          <a:p>
            <a:r>
              <a:rPr lang="en-US" dirty="0">
                <a:latin typeface="Times New Roman" charset="0"/>
                <a:ea typeface="Times New Roman" charset="0"/>
                <a:cs typeface="Times New Roman" charset="0"/>
              </a:rPr>
              <a:t>-</a:t>
            </a:r>
            <a:r>
              <a:rPr lang="en-US" dirty="0" smtClean="0"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 smtClean="0">
                <a:latin typeface="Times New Roman" charset="0"/>
                <a:ea typeface="Times New Roman" charset="0"/>
                <a:cs typeface="Times New Roman" charset="0"/>
              </a:rPr>
              <a:t>formirajte</a:t>
            </a:r>
            <a:r>
              <a:rPr lang="en-US" dirty="0" smtClean="0"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 smtClean="0">
                <a:latin typeface="Times New Roman" charset="0"/>
                <a:ea typeface="Times New Roman" charset="0"/>
                <a:cs typeface="Times New Roman" charset="0"/>
              </a:rPr>
              <a:t>parove</a:t>
            </a:r>
            <a:r>
              <a:rPr lang="en-US" dirty="0" smtClean="0">
                <a:latin typeface="Times New Roman" charset="0"/>
                <a:ea typeface="Times New Roman" charset="0"/>
                <a:cs typeface="Times New Roman" charset="0"/>
              </a:rPr>
              <a:t>/</a:t>
            </a:r>
            <a:r>
              <a:rPr lang="en-US" dirty="0" err="1" smtClean="0">
                <a:latin typeface="Times New Roman" charset="0"/>
                <a:ea typeface="Times New Roman" charset="0"/>
                <a:cs typeface="Times New Roman" charset="0"/>
              </a:rPr>
              <a:t>grupe</a:t>
            </a:r>
            <a:r>
              <a:rPr lang="en-US" dirty="0" smtClean="0"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 smtClean="0">
                <a:latin typeface="Times New Roman" charset="0"/>
                <a:ea typeface="Times New Roman" charset="0"/>
                <a:cs typeface="Times New Roman" charset="0"/>
              </a:rPr>
              <a:t>i</a:t>
            </a:r>
            <a:r>
              <a:rPr lang="en-US" dirty="0" smtClean="0"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 smtClean="0">
                <a:latin typeface="Times New Roman" charset="0"/>
                <a:ea typeface="Times New Roman" charset="0"/>
                <a:cs typeface="Times New Roman" charset="0"/>
              </a:rPr>
              <a:t>na</a:t>
            </a:r>
            <a:r>
              <a:rPr lang="en-US" dirty="0" smtClean="0"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 smtClean="0">
                <a:latin typeface="Times New Roman" charset="0"/>
                <a:ea typeface="Times New Roman" charset="0"/>
                <a:cs typeface="Times New Roman" charset="0"/>
              </a:rPr>
              <a:t>temelju</a:t>
            </a:r>
            <a:r>
              <a:rPr lang="en-US" dirty="0" smtClean="0"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 smtClean="0">
                <a:latin typeface="Times New Roman" charset="0"/>
                <a:ea typeface="Times New Roman" charset="0"/>
                <a:cs typeface="Times New Roman" charset="0"/>
              </a:rPr>
              <a:t>predavanja</a:t>
            </a:r>
            <a:r>
              <a:rPr lang="en-US" dirty="0" smtClean="0">
                <a:latin typeface="Times New Roman" charset="0"/>
                <a:ea typeface="Times New Roman" charset="0"/>
                <a:cs typeface="Times New Roman" charset="0"/>
              </a:rPr>
              <a:t>/</a:t>
            </a:r>
            <a:r>
              <a:rPr lang="en-US" dirty="0" err="1" smtClean="0">
                <a:latin typeface="Times New Roman" charset="0"/>
                <a:ea typeface="Times New Roman" charset="0"/>
                <a:cs typeface="Times New Roman" charset="0"/>
              </a:rPr>
              <a:t>udžbenika</a:t>
            </a:r>
            <a:r>
              <a:rPr lang="en-US" dirty="0" smtClean="0">
                <a:latin typeface="Times New Roman" charset="0"/>
                <a:ea typeface="Times New Roman" charset="0"/>
                <a:cs typeface="Times New Roman" charset="0"/>
              </a:rPr>
              <a:t>/</a:t>
            </a:r>
            <a:r>
              <a:rPr lang="en-US" dirty="0" err="1" smtClean="0">
                <a:latin typeface="Times New Roman" charset="0"/>
                <a:ea typeface="Times New Roman" charset="0"/>
                <a:cs typeface="Times New Roman" charset="0"/>
              </a:rPr>
              <a:t>povijesnih</a:t>
            </a:r>
            <a:r>
              <a:rPr lang="en-US" dirty="0" smtClean="0"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 smtClean="0">
                <a:latin typeface="Times New Roman" charset="0"/>
                <a:ea typeface="Times New Roman" charset="0"/>
                <a:cs typeface="Times New Roman" charset="0"/>
              </a:rPr>
              <a:t>izvora</a:t>
            </a:r>
            <a:r>
              <a:rPr lang="en-US" dirty="0" smtClean="0"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 smtClean="0">
                <a:latin typeface="Times New Roman" charset="0"/>
                <a:ea typeface="Times New Roman" charset="0"/>
                <a:cs typeface="Times New Roman" charset="0"/>
              </a:rPr>
              <a:t>izdvojite</a:t>
            </a:r>
            <a:r>
              <a:rPr lang="en-US" dirty="0" smtClean="0"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 smtClean="0">
                <a:latin typeface="Times New Roman" charset="0"/>
                <a:ea typeface="Times New Roman" charset="0"/>
                <a:cs typeface="Times New Roman" charset="0"/>
              </a:rPr>
              <a:t>ključne</a:t>
            </a:r>
            <a:r>
              <a:rPr lang="en-US" dirty="0" smtClean="0"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 smtClean="0">
                <a:latin typeface="Times New Roman" charset="0"/>
                <a:ea typeface="Times New Roman" charset="0"/>
                <a:cs typeface="Times New Roman" charset="0"/>
              </a:rPr>
              <a:t>događaje</a:t>
            </a:r>
            <a:r>
              <a:rPr lang="en-US" dirty="0" smtClean="0"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 smtClean="0">
                <a:latin typeface="Times New Roman" charset="0"/>
                <a:ea typeface="Times New Roman" charset="0"/>
                <a:cs typeface="Times New Roman" charset="0"/>
              </a:rPr>
              <a:t>Domovinskog</a:t>
            </a:r>
            <a:r>
              <a:rPr lang="en-US" dirty="0" smtClean="0">
                <a:latin typeface="Times New Roman" charset="0"/>
                <a:ea typeface="Times New Roman" charset="0"/>
                <a:cs typeface="Times New Roman" charset="0"/>
              </a:rPr>
              <a:t> rata.</a:t>
            </a:r>
            <a:endParaRPr lang="en-US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2" name="TextBox 1"/>
          <p:cNvSpPr txBox="1"/>
          <p:nvPr/>
        </p:nvSpPr>
        <p:spPr>
          <a:xfrm rot="16200000">
            <a:off x="3156857" y="4861933"/>
            <a:ext cx="22642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/>
              <a:t>Ključni</a:t>
            </a:r>
            <a:r>
              <a:rPr lang="en-US" sz="1400" dirty="0" smtClean="0"/>
              <a:t> </a:t>
            </a:r>
            <a:r>
              <a:rPr lang="en-US" sz="1400" dirty="0" err="1" smtClean="0"/>
              <a:t>događaji</a:t>
            </a:r>
            <a:r>
              <a:rPr lang="en-US" sz="1400" dirty="0" smtClean="0"/>
              <a:t> </a:t>
            </a:r>
            <a:r>
              <a:rPr lang="en-US" sz="1400" dirty="0" err="1" smtClean="0"/>
              <a:t>Domovinskog</a:t>
            </a:r>
            <a:r>
              <a:rPr lang="en-US" sz="1400" dirty="0" smtClean="0"/>
              <a:t> rata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813396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14144" y="464234"/>
            <a:ext cx="9997440" cy="5784166"/>
          </a:xfrm>
        </p:spPr>
        <p:txBody>
          <a:bodyPr>
            <a:normAutofit/>
          </a:bodyPr>
          <a:lstStyle/>
          <a:p>
            <a:pPr marL="82296" indent="0" algn="just">
              <a:buNone/>
            </a:pPr>
            <a:r>
              <a:rPr lang="hr-HR" sz="2400" b="1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Obilazak galerije</a:t>
            </a:r>
          </a:p>
          <a:p>
            <a:pPr marL="82296" indent="0" algn="just">
              <a:buNone/>
            </a:pPr>
            <a:endParaRPr lang="hr-HR" sz="2400" b="1" dirty="0" smtClean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algn="just"/>
            <a:r>
              <a:rPr lang="hr-HR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Učenici formiraju grupe.</a:t>
            </a:r>
          </a:p>
          <a:p>
            <a:pPr algn="just"/>
            <a:r>
              <a:rPr lang="hr-HR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Obrade neki problem - prikažu istraživanje - riješe zadatak na velikom komadu papira. </a:t>
            </a:r>
          </a:p>
          <a:p>
            <a:pPr algn="just"/>
            <a:r>
              <a:rPr lang="hr-HR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Sve grupe polijepe svoje papire po zidovima ili šalju kružno drugim grupama.</a:t>
            </a:r>
          </a:p>
          <a:p>
            <a:pPr algn="just"/>
            <a:r>
              <a:rPr lang="hr-HR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Grupe kruže po predavaonici – gledaju, raspravljaju, pišu komentare i pitanja.</a:t>
            </a:r>
          </a:p>
          <a:p>
            <a:pPr algn="just"/>
            <a:endParaRPr lang="hr-HR" sz="2400" dirty="0" smtClean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algn="just"/>
            <a:r>
              <a:rPr lang="hr-HR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Primjena metode </a:t>
            </a:r>
            <a:r>
              <a:rPr lang="hr-HR" sz="2400" b="1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Obilazak galerije</a:t>
            </a:r>
          </a:p>
          <a:p>
            <a:pPr algn="just">
              <a:buFontTx/>
              <a:buChar char="-"/>
            </a:pPr>
            <a:r>
              <a:rPr lang="hr-HR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Zadatak: Zašto Domovinski rat nije građanski?</a:t>
            </a:r>
            <a:endParaRPr lang="hr-HR" sz="2400" dirty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4170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14144" y="401782"/>
            <a:ext cx="9997440" cy="5846618"/>
          </a:xfrm>
        </p:spPr>
        <p:txBody>
          <a:bodyPr>
            <a:normAutofit/>
          </a:bodyPr>
          <a:lstStyle/>
          <a:p>
            <a:pPr marL="82296" indent="0" algn="just">
              <a:buNone/>
            </a:pPr>
            <a:r>
              <a:rPr lang="hr-HR" sz="2400" b="1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Tehnika kocke/</a:t>
            </a:r>
            <a:r>
              <a:rPr lang="hr-HR" sz="2400" b="1" dirty="0" err="1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kockarenje</a:t>
            </a:r>
            <a:endParaRPr lang="hr-HR" sz="2400" b="1" dirty="0" smtClean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marL="82296" indent="0" algn="just">
              <a:buNone/>
            </a:pPr>
            <a:endParaRPr lang="hr-HR" sz="2400" dirty="0" smtClean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algn="just"/>
            <a:r>
              <a:rPr lang="hr-HR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Metoda kojom se potiče sagledavanja problema iz šest različitih perspektiva.</a:t>
            </a:r>
          </a:p>
          <a:p>
            <a:pPr algn="just"/>
            <a:r>
              <a:rPr lang="hr-HR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Na svaku od ploha kocke zapisuje se različita polazna točka za sagledavanje problema.</a:t>
            </a:r>
          </a:p>
          <a:p>
            <a:pPr algn="just"/>
            <a:endParaRPr lang="hr-HR" sz="2400" dirty="0" smtClean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marL="82296" indent="0" algn="just">
              <a:buNone/>
            </a:pPr>
            <a:r>
              <a:rPr lang="hr-HR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Npr. </a:t>
            </a:r>
          </a:p>
          <a:p>
            <a:pPr algn="just"/>
            <a:r>
              <a:rPr lang="hr-HR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Razine mišljenja (znanje, razumijevanje, primjenjivanje, analiziranje, vrednovanje i kreativnost);</a:t>
            </a:r>
          </a:p>
          <a:p>
            <a:pPr algn="just"/>
            <a:r>
              <a:rPr lang="hr-HR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Opiši, usporedi, poveži, raščlani, primjeni, zauzmi stav (za/protiv).</a:t>
            </a:r>
            <a:endParaRPr lang="hr-HR" sz="2400" dirty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0554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40114" y="0"/>
            <a:ext cx="10271470" cy="6858000"/>
          </a:xfrm>
        </p:spPr>
        <p:txBody>
          <a:bodyPr>
            <a:noAutofit/>
          </a:bodyPr>
          <a:lstStyle/>
          <a:p>
            <a:pPr marL="82296" indent="0" algn="just">
              <a:buNone/>
            </a:pPr>
            <a:r>
              <a:rPr lang="en-US" sz="2400" dirty="0" err="1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Primjena</a:t>
            </a:r>
            <a:r>
              <a:rPr lang="en-US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T</a:t>
            </a:r>
            <a:r>
              <a:rPr lang="en-US" sz="2400" b="1" dirty="0" err="1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ehnike</a:t>
            </a:r>
            <a:r>
              <a:rPr lang="en-US" sz="2400" b="1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kocke</a:t>
            </a:r>
            <a:r>
              <a:rPr lang="en-US" sz="2400" b="1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</a:p>
          <a:p>
            <a:pPr marL="82296" indent="0" algn="just">
              <a:buNone/>
            </a:pPr>
            <a:endParaRPr lang="en-US" sz="2400" b="1" dirty="0" smtClean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marL="82296" indent="0" algn="just">
              <a:buNone/>
            </a:pPr>
            <a:r>
              <a:rPr lang="en-US" sz="2400" dirty="0" err="1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Tema</a:t>
            </a:r>
            <a:r>
              <a:rPr lang="en-US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hr-HR" sz="24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 </a:t>
            </a:r>
            <a:r>
              <a:rPr lang="hr-HR" sz="2400" i="1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Domovinski rat</a:t>
            </a:r>
          </a:p>
          <a:p>
            <a:pPr marL="82296" indent="0" algn="just">
              <a:buNone/>
            </a:pPr>
            <a:r>
              <a:rPr lang="en-US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B</a:t>
            </a:r>
            <a:r>
              <a:rPr lang="hr-HR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r. 1 Opišite temu - navedite i opišite uzroke i posljedice Domovinskog rata.</a:t>
            </a:r>
            <a:endParaRPr lang="en-US" sz="2400" dirty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marL="82296" indent="0" algn="just">
              <a:buNone/>
            </a:pPr>
            <a:r>
              <a:rPr lang="en-US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B</a:t>
            </a:r>
            <a:r>
              <a:rPr lang="hr-HR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r. 2 Usporedite temu sa sličnim događajima - po </a:t>
            </a:r>
            <a:r>
              <a:rPr lang="hr-HR" sz="24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čemu je slična, a po čemu </a:t>
            </a:r>
            <a:r>
              <a:rPr lang="hr-HR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različita.</a:t>
            </a:r>
            <a:endParaRPr lang="en-US" sz="2400" dirty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marL="82296" indent="0" algn="just">
              <a:buNone/>
            </a:pPr>
            <a:r>
              <a:rPr lang="en-US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B</a:t>
            </a:r>
            <a:r>
              <a:rPr lang="hr-HR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r. 3 Povežite </a:t>
            </a:r>
            <a:r>
              <a:rPr lang="hr-HR" sz="24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temu </a:t>
            </a:r>
            <a:r>
              <a:rPr lang="hr-HR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 </a:t>
            </a:r>
            <a:r>
              <a:rPr lang="hr-HR" sz="24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nečim i objasnite </a:t>
            </a:r>
            <a:r>
              <a:rPr lang="hr-HR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zašto ste tako povezali (primjerice povezati sa političko-društvenim-kulturnim zbivanjima u to vrijeme).</a:t>
            </a:r>
            <a:endParaRPr lang="en-US" sz="2400" dirty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marL="82296" indent="0" algn="just">
              <a:buNone/>
            </a:pPr>
            <a:r>
              <a:rPr lang="en-US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B</a:t>
            </a:r>
            <a:r>
              <a:rPr lang="hr-HR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r. 4 Raščlanite bitne elemente teme – navedite ključne elemente u promišljanju teme.</a:t>
            </a:r>
            <a:endParaRPr lang="en-US" sz="2400" dirty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marL="82296" indent="0" algn="just">
              <a:buNone/>
            </a:pPr>
            <a:r>
              <a:rPr lang="en-US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B</a:t>
            </a:r>
            <a:r>
              <a:rPr lang="hr-HR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r. 5 Analizirajte važnost teme.</a:t>
            </a:r>
            <a:endParaRPr lang="en-US" sz="2400" dirty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marL="82296" indent="0" algn="just">
              <a:buNone/>
            </a:pPr>
            <a:r>
              <a:rPr lang="en-US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B</a:t>
            </a:r>
            <a:r>
              <a:rPr lang="hr-HR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r. 6 Vrednujte pozitivne i negativne strane.</a:t>
            </a:r>
            <a:endParaRPr lang="en-US" sz="2400" dirty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5636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14144" y="211015"/>
            <a:ext cx="9997440" cy="6471139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hr-HR" altLang="en-US" sz="2400" b="1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INSERT </a:t>
            </a:r>
            <a:r>
              <a:rPr lang="hr-HR" altLang="en-US" sz="2400" b="1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metoda </a:t>
            </a:r>
            <a:r>
              <a:rPr lang="hr-HR" altLang="en-US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(</a:t>
            </a:r>
            <a:r>
              <a:rPr lang="hr-HR" altLang="en-US" sz="2400" b="1" i="1" dirty="0" err="1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eng</a:t>
            </a:r>
            <a:r>
              <a:rPr lang="hr-HR" altLang="en-US" sz="2400" b="1" i="1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. </a:t>
            </a:r>
            <a:r>
              <a:rPr lang="en-US" sz="2400" b="1" i="1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Interactive Notating System for Effective Reading and </a:t>
            </a:r>
            <a:r>
              <a:rPr lang="en-US" sz="2400" b="1" i="1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Thinking</a:t>
            </a:r>
            <a:r>
              <a:rPr lang="en-US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) </a:t>
            </a:r>
            <a:endParaRPr lang="en-US" sz="2400" dirty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marL="0" indent="0" algn="just">
              <a:buNone/>
            </a:pPr>
            <a:endParaRPr lang="hr-HR" altLang="en-US" sz="2400" b="1" dirty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marL="285750" indent="-285750" algn="just"/>
            <a:r>
              <a:rPr lang="hr-HR" altLang="en-US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Učenicima se </a:t>
            </a:r>
            <a:r>
              <a:rPr lang="hr-HR" altLang="en-US" sz="24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ponudi jedan </a:t>
            </a:r>
            <a:r>
              <a:rPr lang="hr-HR" altLang="en-US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pojam/pojava/događaj/proces </a:t>
            </a:r>
            <a:r>
              <a:rPr lang="hr-HR" altLang="en-US" sz="24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i traži se od njih da zapišu sve što im pada na pamet u vezi s tim pojmom (sve što misle da </a:t>
            </a:r>
            <a:r>
              <a:rPr lang="hr-HR" altLang="en-US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znaju </a:t>
            </a:r>
            <a:r>
              <a:rPr lang="hr-HR" altLang="en-US" sz="24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ili im pada na pamet). </a:t>
            </a:r>
          </a:p>
          <a:p>
            <a:pPr marL="285750" indent="-285750" algn="just"/>
            <a:r>
              <a:rPr lang="hr-HR" altLang="en-US" sz="24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Izmjenjuju svoje ideje s kolegama u klupi, a nakon toga svoja saznanja dijele u formiranim grupama</a:t>
            </a:r>
            <a:r>
              <a:rPr lang="hr-HR" altLang="en-US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.</a:t>
            </a:r>
          </a:p>
          <a:p>
            <a:pPr marL="285750" indent="-285750" algn="just"/>
            <a:endParaRPr lang="hr-HR" altLang="en-US" sz="2400" dirty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marL="285750" indent="-285750" algn="just"/>
            <a:r>
              <a:rPr lang="hr-HR" altLang="en-US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Nakon </a:t>
            </a:r>
            <a:r>
              <a:rPr lang="hr-HR" altLang="en-US" sz="24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toga se </a:t>
            </a:r>
            <a:r>
              <a:rPr lang="hr-HR" altLang="en-US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učenicima daje </a:t>
            </a:r>
            <a:r>
              <a:rPr lang="hr-HR" altLang="en-US" sz="24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stručni tekst u kojem trebaju označiti</a:t>
            </a:r>
          </a:p>
          <a:p>
            <a:pPr marL="560070" lvl="1" indent="-285750" algn="just"/>
            <a:r>
              <a:rPr lang="en-US" altLang="en-US" sz="24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K</a:t>
            </a:r>
            <a:r>
              <a:rPr lang="hr-HR" altLang="en-US" sz="24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vačicom</a:t>
            </a:r>
            <a:r>
              <a:rPr lang="hr-HR" altLang="en-US" sz="24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– informacija koja potvrđuje ono što su </a:t>
            </a:r>
            <a:r>
              <a:rPr lang="hr-HR" altLang="en-US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znali;</a:t>
            </a:r>
            <a:endParaRPr lang="hr-HR" altLang="en-US" sz="2400" dirty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marL="560070" lvl="1" indent="-285750" algn="just"/>
            <a:r>
              <a:rPr lang="en-US" altLang="en-US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M</a:t>
            </a:r>
            <a:r>
              <a:rPr lang="hr-HR" altLang="en-US" sz="24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inus</a:t>
            </a:r>
            <a:r>
              <a:rPr lang="hr-HR" altLang="en-US" sz="24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– informacija </a:t>
            </a:r>
            <a:r>
              <a:rPr lang="hr-HR" altLang="en-US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proturječi onom što su znali;</a:t>
            </a:r>
          </a:p>
          <a:p>
            <a:pPr marL="560070" lvl="1" indent="-285750" algn="just"/>
            <a:r>
              <a:rPr lang="en-US" altLang="en-US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P</a:t>
            </a:r>
            <a:r>
              <a:rPr lang="hr-HR" altLang="en-US" sz="24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lus</a:t>
            </a:r>
            <a:r>
              <a:rPr lang="hr-HR" altLang="en-US" sz="24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– nova </a:t>
            </a:r>
            <a:r>
              <a:rPr lang="hr-HR" altLang="en-US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informacija;</a:t>
            </a:r>
            <a:endParaRPr lang="hr-HR" altLang="en-US" sz="2400" dirty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marL="560070" lvl="1" indent="-285750" algn="just"/>
            <a:r>
              <a:rPr lang="en-US" altLang="en-US" sz="24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U</a:t>
            </a:r>
            <a:r>
              <a:rPr lang="hr-HR" altLang="en-US" sz="24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pitnik</a:t>
            </a:r>
            <a:r>
              <a:rPr lang="hr-HR" altLang="en-US" sz="24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– informacija zbunjuje ili o tome se želi saznati </a:t>
            </a:r>
            <a:r>
              <a:rPr lang="hr-HR" altLang="en-US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više.</a:t>
            </a:r>
            <a:endParaRPr lang="hr-HR" altLang="en-US" sz="2400" dirty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0199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14144" y="325120"/>
            <a:ext cx="9922256" cy="6532880"/>
          </a:xfrm>
        </p:spPr>
        <p:txBody>
          <a:bodyPr>
            <a:normAutofit fontScale="40000" lnSpcReduction="20000"/>
          </a:bodyPr>
          <a:lstStyle/>
          <a:p>
            <a:pPr marL="0" indent="0">
              <a:buFont typeface="Arial" charset="0"/>
              <a:buNone/>
            </a:pPr>
            <a:endParaRPr lang="hr-HR" altLang="en-US" sz="3600" dirty="0" smtClean="0"/>
          </a:p>
          <a:p>
            <a:pPr marL="0" indent="0">
              <a:buFont typeface="Arial" charset="0"/>
              <a:buNone/>
            </a:pPr>
            <a:r>
              <a:rPr lang="hr-HR" altLang="en-US" sz="62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Primjena </a:t>
            </a:r>
            <a:r>
              <a:rPr lang="hr-HR" altLang="en-US" sz="6200" b="1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INSERT metode</a:t>
            </a:r>
          </a:p>
          <a:p>
            <a:pPr marL="0" indent="0">
              <a:buFont typeface="Arial" charset="0"/>
              <a:buNone/>
            </a:pPr>
            <a:endParaRPr lang="hr-HR" altLang="en-US" sz="6200" dirty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marL="82296" indent="0">
              <a:buNone/>
            </a:pPr>
            <a:r>
              <a:rPr lang="hr-HR" sz="40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Janja </a:t>
            </a:r>
            <a:r>
              <a:rPr lang="hr-HR" sz="40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Sekula</a:t>
            </a:r>
            <a:r>
              <a:rPr lang="hr-HR" sz="4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, </a:t>
            </a:r>
            <a:r>
              <a:rPr lang="en-US" sz="40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Zapadna</a:t>
            </a:r>
            <a:r>
              <a:rPr lang="en-US" sz="4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Slavonija</a:t>
            </a:r>
            <a:r>
              <a:rPr lang="en-US" sz="4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pod </a:t>
            </a:r>
            <a:r>
              <a:rPr lang="en-US" sz="40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srpskom</a:t>
            </a:r>
            <a:r>
              <a:rPr lang="en-US" sz="4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okupacijom</a:t>
            </a:r>
            <a:r>
              <a:rPr lang="en-US" sz="4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(od </a:t>
            </a:r>
            <a:r>
              <a:rPr lang="en-US" sz="40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Sarajevskog</a:t>
            </a:r>
            <a:r>
              <a:rPr lang="en-US" sz="4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primirja</a:t>
            </a:r>
            <a:r>
              <a:rPr lang="en-US" sz="4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do </a:t>
            </a:r>
            <a:r>
              <a:rPr lang="en-US" sz="40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operacije</a:t>
            </a:r>
            <a:r>
              <a:rPr lang="en-US" sz="4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„</a:t>
            </a:r>
            <a:r>
              <a:rPr lang="en-US" sz="40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Bljesak</a:t>
            </a:r>
            <a:r>
              <a:rPr lang="en-US" sz="4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“), 2012, </a:t>
            </a:r>
            <a:r>
              <a:rPr lang="en-US" sz="40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doktorska</a:t>
            </a:r>
            <a:r>
              <a:rPr lang="en-US" sz="4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disertacija</a:t>
            </a:r>
            <a:endParaRPr lang="en-US" sz="4000" dirty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marL="82296" indent="0">
              <a:buNone/>
            </a:pPr>
            <a:r>
              <a:rPr lang="hr-HR" sz="4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 </a:t>
            </a:r>
            <a:endParaRPr lang="en-US" altLang="en-US" sz="4000" dirty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marL="0" indent="0" algn="just">
              <a:buFont typeface="Arial" charset="0"/>
              <a:buNone/>
            </a:pPr>
            <a:r>
              <a:rPr lang="en-US" sz="40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Srpska</a:t>
            </a:r>
            <a:r>
              <a:rPr lang="en-US" sz="4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pobuna</a:t>
            </a:r>
            <a:r>
              <a:rPr lang="en-US" sz="4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početkom</a:t>
            </a:r>
            <a:r>
              <a:rPr lang="en-US" sz="4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1990.-ih </a:t>
            </a:r>
            <a:r>
              <a:rPr lang="en-US" sz="40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godina</a:t>
            </a:r>
            <a:r>
              <a:rPr lang="en-US" sz="4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zahvatila</a:t>
            </a:r>
            <a:r>
              <a:rPr lang="en-US" sz="4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je </a:t>
            </a:r>
            <a:r>
              <a:rPr lang="en-US" sz="40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i</a:t>
            </a:r>
            <a:r>
              <a:rPr lang="en-US" sz="4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zapadnu</a:t>
            </a:r>
            <a:r>
              <a:rPr lang="en-US" sz="4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Slavoniju</a:t>
            </a:r>
            <a:r>
              <a:rPr lang="en-US" sz="4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. Na </a:t>
            </a:r>
            <a:r>
              <a:rPr lang="en-US" sz="40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čelu</a:t>
            </a:r>
            <a:r>
              <a:rPr lang="en-US" sz="4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pobune</a:t>
            </a:r>
            <a:r>
              <a:rPr lang="en-US" sz="4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dijela</a:t>
            </a:r>
            <a:r>
              <a:rPr lang="en-US" sz="4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srpskog</a:t>
            </a:r>
            <a:r>
              <a:rPr lang="en-US" sz="4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stanovništva</a:t>
            </a:r>
            <a:r>
              <a:rPr lang="en-US" sz="4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bila</a:t>
            </a:r>
            <a:r>
              <a:rPr lang="en-US" sz="4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je </a:t>
            </a:r>
            <a:r>
              <a:rPr lang="en-US" sz="40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Srpska</a:t>
            </a:r>
            <a:r>
              <a:rPr lang="en-US" sz="4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demokratska</a:t>
            </a:r>
            <a:r>
              <a:rPr lang="en-US" sz="4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stranka</a:t>
            </a:r>
            <a:r>
              <a:rPr lang="en-US" sz="4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(SDS) </a:t>
            </a:r>
            <a:r>
              <a:rPr lang="en-US" sz="40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koja</a:t>
            </a:r>
            <a:r>
              <a:rPr lang="en-US" sz="4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na</a:t>
            </a:r>
            <a:r>
              <a:rPr lang="en-US" sz="4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području</a:t>
            </a:r>
            <a:r>
              <a:rPr lang="en-US" sz="4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zapadne</a:t>
            </a:r>
            <a:r>
              <a:rPr lang="en-US" sz="4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Slavonije</a:t>
            </a:r>
            <a:r>
              <a:rPr lang="en-US" sz="4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počinje</a:t>
            </a:r>
            <a:r>
              <a:rPr lang="en-US" sz="4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djelovati</a:t>
            </a:r>
            <a:r>
              <a:rPr lang="en-US" sz="4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od </a:t>
            </a:r>
            <a:r>
              <a:rPr lang="en-US" sz="40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ljeta</a:t>
            </a:r>
            <a:r>
              <a:rPr lang="en-US" sz="4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1990., </a:t>
            </a:r>
            <a:r>
              <a:rPr lang="en-US" sz="40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nakon</a:t>
            </a:r>
            <a:r>
              <a:rPr lang="en-US" sz="4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što</a:t>
            </a:r>
            <a:r>
              <a:rPr lang="en-US" sz="4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su</a:t>
            </a:r>
            <a:r>
              <a:rPr lang="en-US" sz="4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u </a:t>
            </a:r>
            <a:r>
              <a:rPr lang="en-US" sz="40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Hrvatskoj</a:t>
            </a:r>
            <a:r>
              <a:rPr lang="en-US" sz="4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održani</a:t>
            </a:r>
            <a:r>
              <a:rPr lang="en-US" sz="4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višestranački</a:t>
            </a:r>
            <a:r>
              <a:rPr lang="en-US" sz="4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izbori</a:t>
            </a:r>
            <a:r>
              <a:rPr lang="en-US" sz="4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. </a:t>
            </a:r>
            <a:r>
              <a:rPr lang="en-US" sz="40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Pobunjeni</a:t>
            </a:r>
            <a:r>
              <a:rPr lang="en-US" sz="4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Srbi</a:t>
            </a:r>
            <a:r>
              <a:rPr lang="en-US" sz="4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u </a:t>
            </a:r>
            <a:r>
              <a:rPr lang="en-US" sz="40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zapadnoj</a:t>
            </a:r>
            <a:r>
              <a:rPr lang="en-US" sz="4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Slavoniji</a:t>
            </a:r>
            <a:r>
              <a:rPr lang="en-US" sz="4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radili</a:t>
            </a:r>
            <a:r>
              <a:rPr lang="en-US" sz="4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su</a:t>
            </a:r>
            <a:r>
              <a:rPr lang="en-US" sz="4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tijekom</a:t>
            </a:r>
            <a:r>
              <a:rPr lang="en-US" sz="4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druge</a:t>
            </a:r>
            <a:r>
              <a:rPr lang="en-US" sz="4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polovine</a:t>
            </a:r>
            <a:r>
              <a:rPr lang="en-US" sz="4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1990. </a:t>
            </a:r>
            <a:r>
              <a:rPr lang="en-US" sz="40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i</a:t>
            </a:r>
            <a:r>
              <a:rPr lang="en-US" sz="4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1991. </a:t>
            </a:r>
            <a:r>
              <a:rPr lang="en-US" sz="40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godine</a:t>
            </a:r>
            <a:r>
              <a:rPr lang="en-US" sz="4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, </a:t>
            </a:r>
            <a:r>
              <a:rPr lang="en-US" sz="40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na</a:t>
            </a:r>
            <a:r>
              <a:rPr lang="en-US" sz="4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ustrojavanju</a:t>
            </a:r>
            <a:r>
              <a:rPr lang="en-US" sz="4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administrativno-teritorijalne</a:t>
            </a:r>
            <a:r>
              <a:rPr lang="en-US" sz="4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cjeline</a:t>
            </a:r>
            <a:r>
              <a:rPr lang="en-US" sz="4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koju</a:t>
            </a:r>
            <a:r>
              <a:rPr lang="en-US" sz="4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bi </a:t>
            </a:r>
            <a:r>
              <a:rPr lang="en-US" sz="40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činio</a:t>
            </a:r>
            <a:r>
              <a:rPr lang="en-US" sz="4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prostor</a:t>
            </a:r>
            <a:r>
              <a:rPr lang="en-US" sz="4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nastanjen</a:t>
            </a:r>
            <a:r>
              <a:rPr lang="en-US" sz="4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srpskim</a:t>
            </a:r>
            <a:r>
              <a:rPr lang="en-US" sz="4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stanovništvom</a:t>
            </a:r>
            <a:r>
              <a:rPr lang="en-US" sz="4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a </a:t>
            </a:r>
            <a:r>
              <a:rPr lang="en-US" sz="40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koji</a:t>
            </a:r>
            <a:r>
              <a:rPr lang="en-US" sz="4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bi se </a:t>
            </a:r>
            <a:r>
              <a:rPr lang="en-US" sz="40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protezao</a:t>
            </a:r>
            <a:r>
              <a:rPr lang="en-US" sz="4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između</a:t>
            </a:r>
            <a:r>
              <a:rPr lang="en-US" sz="4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rijeka</a:t>
            </a:r>
            <a:r>
              <a:rPr lang="en-US" sz="4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Save </a:t>
            </a:r>
            <a:r>
              <a:rPr lang="en-US" sz="40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i</a:t>
            </a:r>
            <a:r>
              <a:rPr lang="en-US" sz="4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Drave. </a:t>
            </a:r>
            <a:r>
              <a:rPr lang="en-US" sz="40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Sredinom</a:t>
            </a:r>
            <a:r>
              <a:rPr lang="en-US" sz="4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kolovoza</a:t>
            </a:r>
            <a:r>
              <a:rPr lang="en-US" sz="4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1991. </a:t>
            </a:r>
            <a:r>
              <a:rPr lang="en-US" sz="40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proglašena</a:t>
            </a:r>
            <a:r>
              <a:rPr lang="en-US" sz="4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je </a:t>
            </a:r>
            <a:r>
              <a:rPr lang="en-US" sz="40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Srpska</a:t>
            </a:r>
            <a:r>
              <a:rPr lang="en-US" sz="4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autonomna</a:t>
            </a:r>
            <a:r>
              <a:rPr lang="en-US" sz="4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oblast </a:t>
            </a:r>
            <a:r>
              <a:rPr lang="en-US" sz="40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Zapadna</a:t>
            </a:r>
            <a:r>
              <a:rPr lang="en-US" sz="4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Slavonija</a:t>
            </a:r>
            <a:r>
              <a:rPr lang="en-US" sz="4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(SAO </a:t>
            </a:r>
            <a:r>
              <a:rPr lang="en-US" sz="40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Zapadna</a:t>
            </a:r>
            <a:r>
              <a:rPr lang="en-US" sz="4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Slavonija</a:t>
            </a:r>
            <a:r>
              <a:rPr lang="en-US" sz="4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) a </a:t>
            </a:r>
            <a:r>
              <a:rPr lang="en-US" sz="40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istovremeno</a:t>
            </a:r>
            <a:r>
              <a:rPr lang="en-US" sz="4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na</a:t>
            </a:r>
            <a:r>
              <a:rPr lang="en-US" sz="4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ovom</a:t>
            </a:r>
            <a:r>
              <a:rPr lang="en-US" sz="4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području</a:t>
            </a:r>
            <a:r>
              <a:rPr lang="en-US" sz="4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započinju</a:t>
            </a:r>
            <a:r>
              <a:rPr lang="en-US" sz="4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oružani</a:t>
            </a:r>
            <a:r>
              <a:rPr lang="en-US" sz="4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sukobi</a:t>
            </a:r>
            <a:r>
              <a:rPr lang="en-US" sz="4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koji</a:t>
            </a:r>
            <a:r>
              <a:rPr lang="en-US" sz="4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su</a:t>
            </a:r>
            <a:r>
              <a:rPr lang="en-US" sz="4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trajali</a:t>
            </a:r>
            <a:r>
              <a:rPr lang="en-US" sz="4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do </a:t>
            </a:r>
            <a:r>
              <a:rPr lang="en-US" sz="40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uspostavljanja</a:t>
            </a:r>
            <a:r>
              <a:rPr lang="en-US" sz="4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primirja</a:t>
            </a:r>
            <a:r>
              <a:rPr lang="en-US" sz="4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potpisanog</a:t>
            </a:r>
            <a:r>
              <a:rPr lang="en-US" sz="4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u </a:t>
            </a:r>
            <a:r>
              <a:rPr lang="en-US" sz="40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Sarajevu</a:t>
            </a:r>
            <a:r>
              <a:rPr lang="en-US" sz="4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2. </a:t>
            </a:r>
            <a:r>
              <a:rPr lang="en-US" sz="40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siječnja</a:t>
            </a:r>
            <a:r>
              <a:rPr lang="en-US" sz="4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1992. </a:t>
            </a:r>
            <a:r>
              <a:rPr lang="en-US" sz="40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Hrvatske</a:t>
            </a:r>
            <a:r>
              <a:rPr lang="en-US" sz="4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snage</a:t>
            </a:r>
            <a:r>
              <a:rPr lang="en-US" sz="4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uspjele</a:t>
            </a:r>
            <a:r>
              <a:rPr lang="en-US" sz="4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su</a:t>
            </a:r>
            <a:r>
              <a:rPr lang="en-US" sz="4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krajem</a:t>
            </a:r>
            <a:r>
              <a:rPr lang="en-US" sz="4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1991. </a:t>
            </a:r>
            <a:r>
              <a:rPr lang="en-US" sz="40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godine</a:t>
            </a:r>
            <a:r>
              <a:rPr lang="en-US" sz="4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osloboditi</a:t>
            </a:r>
            <a:r>
              <a:rPr lang="en-US" sz="4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velik</a:t>
            </a:r>
            <a:r>
              <a:rPr lang="en-US" sz="4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dio</a:t>
            </a:r>
            <a:r>
              <a:rPr lang="en-US" sz="4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područja</a:t>
            </a:r>
            <a:r>
              <a:rPr lang="en-US" sz="4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koje</a:t>
            </a:r>
            <a:r>
              <a:rPr lang="en-US" sz="4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su</a:t>
            </a:r>
            <a:r>
              <a:rPr lang="en-US" sz="4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snage</a:t>
            </a:r>
            <a:r>
              <a:rPr lang="en-US" sz="4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pobunjenih</a:t>
            </a:r>
            <a:r>
              <a:rPr lang="en-US" sz="4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Srba</a:t>
            </a:r>
            <a:r>
              <a:rPr lang="en-US" sz="4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uz</a:t>
            </a:r>
            <a:r>
              <a:rPr lang="en-US" sz="4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pomoć</a:t>
            </a:r>
            <a:r>
              <a:rPr lang="en-US" sz="4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JNA </a:t>
            </a:r>
            <a:r>
              <a:rPr lang="en-US" sz="40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okupirale</a:t>
            </a:r>
            <a:r>
              <a:rPr lang="en-US" sz="4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u </a:t>
            </a:r>
            <a:r>
              <a:rPr lang="en-US" sz="40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zapadnoj</a:t>
            </a:r>
            <a:r>
              <a:rPr lang="en-US" sz="4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Slavoniji</a:t>
            </a:r>
            <a:r>
              <a:rPr lang="en-US" sz="4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, </a:t>
            </a:r>
            <a:r>
              <a:rPr lang="en-US" sz="40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te</a:t>
            </a:r>
            <a:r>
              <a:rPr lang="en-US" sz="4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je </a:t>
            </a:r>
            <a:r>
              <a:rPr lang="en-US" sz="40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područje</a:t>
            </a:r>
            <a:r>
              <a:rPr lang="en-US" sz="4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SAO </a:t>
            </a:r>
            <a:r>
              <a:rPr lang="en-US" sz="40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Zapadne</a:t>
            </a:r>
            <a:r>
              <a:rPr lang="en-US" sz="4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Slavonije</a:t>
            </a:r>
            <a:r>
              <a:rPr lang="en-US" sz="4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svedeno</a:t>
            </a:r>
            <a:r>
              <a:rPr lang="en-US" sz="4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na</a:t>
            </a:r>
            <a:r>
              <a:rPr lang="en-US" sz="4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otprilike</a:t>
            </a:r>
            <a:r>
              <a:rPr lang="en-US" sz="4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500 km². </a:t>
            </a:r>
            <a:r>
              <a:rPr lang="en-US" sz="40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Osnivanjem</a:t>
            </a:r>
            <a:r>
              <a:rPr lang="en-US" sz="4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Republike</a:t>
            </a:r>
            <a:r>
              <a:rPr lang="en-US" sz="4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Srpske</a:t>
            </a:r>
            <a:r>
              <a:rPr lang="en-US" sz="4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Krajine</a:t>
            </a:r>
            <a:r>
              <a:rPr lang="en-US" sz="4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(RSK) </a:t>
            </a:r>
            <a:r>
              <a:rPr lang="en-US" sz="40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okupirano</a:t>
            </a:r>
            <a:r>
              <a:rPr lang="en-US" sz="4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područje</a:t>
            </a:r>
            <a:r>
              <a:rPr lang="en-US" sz="4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zapadne</a:t>
            </a:r>
            <a:r>
              <a:rPr lang="en-US" sz="4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Slavonije</a:t>
            </a:r>
            <a:r>
              <a:rPr lang="en-US" sz="4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ulazi</a:t>
            </a:r>
            <a:r>
              <a:rPr lang="en-US" sz="4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u </a:t>
            </a:r>
            <a:r>
              <a:rPr lang="en-US" sz="40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njezin</a:t>
            </a:r>
            <a:r>
              <a:rPr lang="en-US" sz="4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sastav</a:t>
            </a:r>
            <a:r>
              <a:rPr lang="en-US" sz="4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, </a:t>
            </a:r>
            <a:r>
              <a:rPr lang="en-US" sz="40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čineći</a:t>
            </a:r>
            <a:r>
              <a:rPr lang="en-US" sz="4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jednu</a:t>
            </a:r>
            <a:r>
              <a:rPr lang="en-US" sz="4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od tri </a:t>
            </a:r>
            <a:r>
              <a:rPr lang="en-US" sz="40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teritorijalne</a:t>
            </a:r>
            <a:r>
              <a:rPr lang="en-US" sz="4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jedinice</a:t>
            </a:r>
            <a:r>
              <a:rPr lang="en-US" sz="4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RSK pod </a:t>
            </a:r>
            <a:r>
              <a:rPr lang="en-US" sz="40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nazivom</a:t>
            </a:r>
            <a:r>
              <a:rPr lang="en-US" sz="4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Srpska</a:t>
            </a:r>
            <a:r>
              <a:rPr lang="en-US" sz="4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oblast </a:t>
            </a:r>
            <a:r>
              <a:rPr lang="en-US" sz="40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Zapadna</a:t>
            </a:r>
            <a:r>
              <a:rPr lang="en-US" sz="4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Slavonija</a:t>
            </a:r>
            <a:r>
              <a:rPr lang="en-US" sz="40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.</a:t>
            </a:r>
          </a:p>
          <a:p>
            <a:pPr marL="0" indent="0" algn="just">
              <a:buFont typeface="Arial" charset="0"/>
              <a:buNone/>
            </a:pPr>
            <a:endParaRPr lang="hr-HR" altLang="en-US" sz="4000" i="1" dirty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marL="0" indent="0">
              <a:buFont typeface="Arial" charset="0"/>
              <a:buNone/>
            </a:pPr>
            <a:r>
              <a:rPr lang="hr-HR" altLang="en-US" sz="4000" i="1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P</a:t>
            </a:r>
            <a:r>
              <a:rPr lang="en-US" altLang="en-US" sz="4000" i="1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r</a:t>
            </a:r>
            <a:r>
              <a:rPr lang="hr-HR" altLang="en-US" sz="4000" i="1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očitajte tekst i označite</a:t>
            </a:r>
          </a:p>
          <a:p>
            <a:pPr marL="560070" lvl="1" indent="-285750" algn="just"/>
            <a:r>
              <a:rPr lang="en-US" altLang="en-US" sz="4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K</a:t>
            </a:r>
            <a:r>
              <a:rPr lang="hr-HR" altLang="en-US" sz="40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vačicom</a:t>
            </a:r>
            <a:r>
              <a:rPr lang="hr-HR" altLang="en-US" sz="4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– </a:t>
            </a:r>
            <a:r>
              <a:rPr lang="hr-HR" altLang="en-US" sz="40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informaciju </a:t>
            </a:r>
            <a:r>
              <a:rPr lang="hr-HR" altLang="en-US" sz="4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koja potvrđuje ono što </a:t>
            </a:r>
            <a:r>
              <a:rPr lang="hr-HR" altLang="en-US" sz="40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ste </a:t>
            </a:r>
            <a:r>
              <a:rPr lang="hr-HR" altLang="en-US" sz="4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znali;</a:t>
            </a:r>
          </a:p>
          <a:p>
            <a:pPr marL="560070" lvl="1" indent="-285750" algn="just"/>
            <a:r>
              <a:rPr lang="en-US" altLang="en-US" sz="4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M</a:t>
            </a:r>
            <a:r>
              <a:rPr lang="hr-HR" altLang="en-US" sz="40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inus</a:t>
            </a:r>
            <a:r>
              <a:rPr lang="hr-HR" altLang="en-US" sz="4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– </a:t>
            </a:r>
            <a:r>
              <a:rPr lang="hr-HR" altLang="en-US" sz="40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informaciju koja </a:t>
            </a:r>
            <a:r>
              <a:rPr lang="hr-HR" altLang="en-US" sz="4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proturječi onom što su znali;</a:t>
            </a:r>
          </a:p>
          <a:p>
            <a:pPr marL="560070" lvl="1" indent="-285750" algn="just"/>
            <a:r>
              <a:rPr lang="en-US" altLang="en-US" sz="4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P</a:t>
            </a:r>
            <a:r>
              <a:rPr lang="hr-HR" altLang="en-US" sz="40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lus</a:t>
            </a:r>
            <a:r>
              <a:rPr lang="hr-HR" altLang="en-US" sz="4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– </a:t>
            </a:r>
            <a:r>
              <a:rPr lang="hr-HR" altLang="en-US" sz="40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novu informaciju;</a:t>
            </a:r>
            <a:endParaRPr lang="hr-HR" altLang="en-US" sz="4000" dirty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marL="560070" lvl="1" indent="-285750" algn="just"/>
            <a:r>
              <a:rPr lang="en-US" altLang="en-US" sz="4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U</a:t>
            </a:r>
            <a:r>
              <a:rPr lang="hr-HR" altLang="en-US" sz="40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pitnik</a:t>
            </a:r>
            <a:r>
              <a:rPr lang="hr-HR" altLang="en-US" sz="4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– </a:t>
            </a:r>
            <a:r>
              <a:rPr lang="hr-HR" altLang="en-US" sz="40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informaciju koja </a:t>
            </a:r>
            <a:r>
              <a:rPr lang="hr-HR" altLang="en-US" sz="4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zbunjuje ili o tome </a:t>
            </a:r>
            <a:r>
              <a:rPr lang="hr-HR" altLang="en-US" sz="40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želite saznati </a:t>
            </a:r>
            <a:r>
              <a:rPr lang="hr-HR" altLang="en-US" sz="40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više.</a:t>
            </a:r>
          </a:p>
          <a:p>
            <a:pPr marL="0" indent="0">
              <a:buFont typeface="Arial" charset="0"/>
              <a:buNone/>
            </a:pPr>
            <a:endParaRPr lang="hr-HR" altLang="en-US" sz="3400" i="1" dirty="0" smtClean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marL="0" indent="0">
              <a:buFont typeface="Arial" charset="0"/>
              <a:buNone/>
            </a:pPr>
            <a:endParaRPr lang="en-US" altLang="en-US" sz="3400" dirty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marL="0" indent="0">
              <a:buFont typeface="Arial" charset="0"/>
              <a:buNone/>
            </a:pPr>
            <a:r>
              <a:rPr lang="hr-HR" altLang="en-US" sz="34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 </a:t>
            </a:r>
            <a:endParaRPr lang="en-US" altLang="en-US" sz="3400" dirty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endParaRPr lang="en-US" sz="3800" dirty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0312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59988" y="165324"/>
            <a:ext cx="9545926" cy="5999228"/>
          </a:xfrm>
        </p:spPr>
        <p:txBody>
          <a:bodyPr>
            <a:normAutofit/>
          </a:bodyPr>
          <a:lstStyle/>
          <a:p>
            <a:pPr marL="82296" indent="0" algn="just">
              <a:buNone/>
            </a:pPr>
            <a:r>
              <a:rPr lang="hr-HR" sz="2400" b="1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Recipročno poučavanje</a:t>
            </a:r>
            <a:r>
              <a:rPr lang="hr-HR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</a:p>
          <a:p>
            <a:pPr algn="just"/>
            <a:r>
              <a:rPr lang="hr-HR" sz="24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O</a:t>
            </a:r>
            <a:r>
              <a:rPr lang="hr-HR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mogućava da se svi učenici nađu </a:t>
            </a:r>
            <a:r>
              <a:rPr lang="hr-HR" sz="2400" b="1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u ulozi onoga koji poučava </a:t>
            </a:r>
            <a:r>
              <a:rPr lang="hr-HR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i pritom vode ostale iz skupine kroz tekst. Obavlja se u grupama od 4 do 7 sudionika. Svi imaju isti tekst i izmjenjuju se kao predavači. </a:t>
            </a:r>
          </a:p>
          <a:p>
            <a:pPr algn="just"/>
            <a:endParaRPr lang="hr-HR" sz="2400" dirty="0" smtClean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algn="just"/>
            <a:r>
              <a:rPr lang="hr-HR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Uloga onoga tko preuzima ulogu nastavnika je: </a:t>
            </a:r>
          </a:p>
          <a:p>
            <a:pPr marL="426645" lvl="1" indent="0" algn="just">
              <a:buNone/>
            </a:pPr>
            <a:r>
              <a:rPr lang="hr-HR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(1) sažeti što je pročitano; </a:t>
            </a:r>
          </a:p>
          <a:p>
            <a:pPr marL="426645" lvl="1" indent="0" algn="just">
              <a:buNone/>
            </a:pPr>
            <a:r>
              <a:rPr lang="hr-HR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(2) smisliti nekoliko pitanja o pročitanom odlomku i tražiti od drugih da odgovore na njih; </a:t>
            </a:r>
          </a:p>
          <a:p>
            <a:pPr marL="426645" lvl="1" indent="0" algn="just">
              <a:buNone/>
            </a:pPr>
            <a:r>
              <a:rPr lang="hr-HR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(3) razjasniti problem u vezi s kojim drugi sudionici iz skupine nisu sigurni; </a:t>
            </a:r>
          </a:p>
          <a:p>
            <a:pPr marL="426645" lvl="1" indent="0" algn="just">
              <a:buNone/>
            </a:pPr>
            <a:r>
              <a:rPr lang="hr-HR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(4) predvidjeti sadržaj koji slijedi; </a:t>
            </a:r>
          </a:p>
          <a:p>
            <a:pPr marL="426645" lvl="1" indent="0" algn="just">
              <a:buNone/>
            </a:pPr>
            <a:r>
              <a:rPr lang="hr-HR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(5) zadati svima da (u sebi) pročitaju sljedeći odlomak i prozvati slijedećeg sudionika koji preuzima ulogu predavača. </a:t>
            </a:r>
          </a:p>
          <a:p>
            <a:pPr algn="just"/>
            <a:endParaRPr lang="hr-HR" sz="2400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4596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20982" y="277091"/>
            <a:ext cx="10290602" cy="6580909"/>
          </a:xfrm>
        </p:spPr>
        <p:txBody>
          <a:bodyPr>
            <a:normAutofit/>
          </a:bodyPr>
          <a:lstStyle/>
          <a:p>
            <a:pPr marL="82296" indent="0" algn="just">
              <a:buNone/>
            </a:pPr>
            <a:r>
              <a:rPr lang="hr-HR" sz="2400" b="1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Slagalica </a:t>
            </a:r>
          </a:p>
          <a:p>
            <a:pPr algn="just"/>
            <a:r>
              <a:rPr lang="hr-HR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Razred je podijeljen u grupe, </a:t>
            </a:r>
            <a:r>
              <a:rPr lang="hr-HR" sz="2400" b="1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tzv. matične skupine</a:t>
            </a:r>
            <a:r>
              <a:rPr lang="hr-HR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. </a:t>
            </a:r>
          </a:p>
          <a:p>
            <a:pPr algn="just"/>
            <a:r>
              <a:rPr lang="hr-HR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Tema koja se proučava podijeljena je na četiri dijela. Unutar matične skupine sudionici su podijeljeni, na primjer, brojevima – jedinice, dvojke, trojke, četvorke. Svaki sudionik dobije neki dio teksta i svi oni kojima je dodijeljen isti broj premještaju se i čine </a:t>
            </a:r>
            <a:r>
              <a:rPr lang="hr-HR" sz="2400" b="1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tzv. ekspertnu skupinu</a:t>
            </a:r>
            <a:r>
              <a:rPr lang="hr-HR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, koji zajedno rade na istom dijelu teksta i postaju eksperti iz tog dijela. </a:t>
            </a:r>
          </a:p>
          <a:p>
            <a:pPr algn="just"/>
            <a:endParaRPr lang="hr-HR" sz="2400" dirty="0" smtClean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algn="just"/>
            <a:r>
              <a:rPr lang="hr-HR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Ekspertna skupina proučava svoj dio teksta i planira učinkovite načine za poučavanje važnim informacijama u svojim matičnim skupinama kada se vrate u njih. Po završetku vraćaju se iz ekspertnih skupina u matične skupine i poučavaju ostale studente sadržaju</a:t>
            </a:r>
            <a:r>
              <a:rPr lang="en-US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. </a:t>
            </a:r>
          </a:p>
          <a:p>
            <a:pPr algn="just"/>
            <a:endParaRPr lang="en-US" sz="2400" dirty="0" smtClean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algn="just"/>
            <a:r>
              <a:rPr lang="en-US" sz="2400" dirty="0" err="1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Primjena</a:t>
            </a:r>
            <a:r>
              <a:rPr lang="en-US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metode</a:t>
            </a:r>
            <a:r>
              <a:rPr lang="en-US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Slagalica</a:t>
            </a:r>
            <a:endParaRPr lang="en-US" sz="2400" b="1" dirty="0" smtClean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marL="82296" indent="0" algn="just">
              <a:buNone/>
            </a:pPr>
            <a:r>
              <a:rPr lang="en-US" sz="2400" i="1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- </a:t>
            </a:r>
            <a:r>
              <a:rPr lang="en-US" sz="2400" i="1" dirty="0" err="1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Povod</a:t>
            </a:r>
            <a:r>
              <a:rPr lang="en-US" sz="2400" i="1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2400" i="1" dirty="0" err="1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i</a:t>
            </a:r>
            <a:r>
              <a:rPr lang="en-US" sz="2400" i="1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2400" i="1" dirty="0" err="1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uzroci</a:t>
            </a:r>
            <a:r>
              <a:rPr lang="en-US" sz="2400" i="1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2400" i="1" dirty="0" err="1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Domovinskog</a:t>
            </a:r>
            <a:r>
              <a:rPr lang="en-US" sz="2400" i="1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rata</a:t>
            </a:r>
            <a:endParaRPr lang="en-US" sz="2400" i="1" dirty="0" smtClean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algn="just"/>
            <a:endParaRPr lang="en-US" sz="2400" i="1" dirty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algn="just"/>
            <a:endParaRPr lang="en-US" sz="2400" dirty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825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1719072" y="534739"/>
            <a:ext cx="5340096" cy="5425440"/>
          </a:xfrm>
        </p:spPr>
        <p:txBody>
          <a:bodyPr>
            <a:noAutofit/>
          </a:bodyPr>
          <a:lstStyle/>
          <a:p>
            <a:pPr marL="82296" indent="0" algn="just">
              <a:buNone/>
            </a:pPr>
            <a:r>
              <a:rPr lang="en-US" sz="1200" b="1" dirty="0" err="1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Tekst</a:t>
            </a:r>
            <a:r>
              <a:rPr lang="en-US" sz="1200" b="1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1.</a:t>
            </a:r>
          </a:p>
          <a:p>
            <a:pPr marL="82296" indent="0" algn="just">
              <a:buNone/>
            </a:pPr>
            <a:r>
              <a:rPr lang="en-US" sz="12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„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Među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srpskim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vojnicima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na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putu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do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Jedrene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vlada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ponosno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i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uzdignuto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raspoloženje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.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Dugo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putovanje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impruža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prostor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za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predah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između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dvije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bitke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.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Spremno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i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s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tipičnom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srpskom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živosti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ulaze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u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razgovore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sasvjetinom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koja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ih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promatra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i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koja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govori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jezik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koji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je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vojnicima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polupoznat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. „Kao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i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svi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moji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politički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kolege,protivim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se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ratu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“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rekao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mi je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srpski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socijalist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u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Beogradu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. „Ali rat je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činjenica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. A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za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razliku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od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većine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mojihkolega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, ne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mogu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zanemariti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činjenicu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da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će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rat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ostaviti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vrlo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važan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trag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na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narodnu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svijest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.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Prije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svega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važno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jezbližavanje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među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srpskim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i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bugarskim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vojskama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.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Naime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nisu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to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samo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vojske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, to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su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narodi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.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Glavno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prokletstvoBalkanskog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poluotoka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,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meni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se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čini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, je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napetost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između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Srba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i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Bugara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. (...) [T]o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bratstvo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bojnog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polja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će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postatikamen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temeljac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buduće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balkanske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federacije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– ne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dinastičke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ili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diplomatske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,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već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federacije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naroda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.“„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Ispod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mog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prozora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vojni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glazbeni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odredi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sviraju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rusku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himnu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,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nakon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što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su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prije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već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odsvirali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bugarsku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isrpsku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.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Kad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bi se od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zvukova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mogao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izraditi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natpis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,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ruska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himna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bi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sigurno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pružala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najpogodniji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natpis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politikevladajućih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slojeva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u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Bugarskoj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i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Srbiji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.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Jer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(...)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unatoč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pobjedama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koje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su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izborili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balkanski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saveznici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,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političkimoćnici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ovdje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se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nadaju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dobrohotnoj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i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što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skorijoj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brzoj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intervenciji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Rusije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.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Imaju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za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to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svoje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razloge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. „Koji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supolitički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ciljevi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ratova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?“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zapitao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sa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u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Beogradu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, pa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ponovno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ovdje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u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Sofiji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,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misleći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na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prošle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,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sadašnje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i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buduće</a:t>
            </a:r>
            <a:r>
              <a:rPr lang="en-US" sz="12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ministre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.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Imaju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jednu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te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istu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formulu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kao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odgovor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: „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Boljitak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velikog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udjela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naše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kršćanske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braće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u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Turskoj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“.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Iz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razgovora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s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jednim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vojnikom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- „U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taktičkim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priručnicima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sve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je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striktno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objašnjeno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i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predviđeno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;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odredovdje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,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zapovjednik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ondje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,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neprijateljska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pozicija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toliko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koraka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udaljena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,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opkoljujući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pokret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s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krila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izveden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utoliko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minuta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. No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na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treći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dan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ratovanja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,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ili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čak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i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tijekom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drugog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dana,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skoro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ništa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od toga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nije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preživjelo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. </a:t>
            </a:r>
            <a:r>
              <a:rPr lang="en-US" sz="12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Ne </a:t>
            </a:r>
            <a:r>
              <a:rPr lang="en-US" sz="1200" dirty="0" err="1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želim</a:t>
            </a:r>
            <a:r>
              <a:rPr lang="en-US" sz="12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reći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da je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taktička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teorija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beskorisna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. Ne,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vladala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bi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potpuna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anarhija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bez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prethodne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uvježbanosti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.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Naime,upravo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zato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što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su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elementi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organizacije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i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reda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u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njih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usađeni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,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sistem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se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održao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usred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sve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te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navodno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kaotične</a:t>
            </a:r>
            <a:r>
              <a:rPr lang="en-US" sz="12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spontanosti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. Ali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razlika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između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matematičkih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apstrakcija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udžbenika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i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stvarnosti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bitke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i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kretnji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je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golema</a:t>
            </a:r>
            <a:r>
              <a:rPr lang="en-US" sz="12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.</a:t>
            </a:r>
          </a:p>
          <a:p>
            <a:pPr marL="82296" indent="0" algn="just">
              <a:buNone/>
            </a:pPr>
            <a:r>
              <a:rPr lang="en-US" sz="12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“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Ulomci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iz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pisama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Lava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Trockog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koji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je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putovao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zaraćenim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zemljama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tijekom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Balkanskih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ratova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.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Weissmann,George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–Williams, Duncan (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ur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.). The Balkan Wars, 1912-13: The War Correspondence of Leon Trotsky.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NewYork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, 1980.</a:t>
            </a:r>
          </a:p>
          <a:p>
            <a:pPr algn="just"/>
            <a:endParaRPr lang="en-US" sz="1200" dirty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7193280" y="172720"/>
            <a:ext cx="4826000" cy="6685279"/>
          </a:xfrm>
        </p:spPr>
        <p:txBody>
          <a:bodyPr>
            <a:normAutofit/>
          </a:bodyPr>
          <a:lstStyle/>
          <a:p>
            <a:pPr marL="82296" indent="0">
              <a:buNone/>
            </a:pPr>
            <a:r>
              <a:rPr lang="en-US" sz="1200" b="1" dirty="0" err="1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Tekst</a:t>
            </a:r>
            <a:r>
              <a:rPr lang="en-US" sz="1200" b="1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2.</a:t>
            </a:r>
          </a:p>
          <a:p>
            <a:pPr marL="82296" indent="0" algn="just">
              <a:buNone/>
            </a:pPr>
            <a:r>
              <a:rPr lang="en-US" sz="12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„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Sarajevo.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Prilikom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današnje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vožnje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Njegova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c.[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arsko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]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i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kr.[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aljevsko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]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Veličanstva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gospodina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nadvojvode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Franje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Ferdinanda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i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Njenog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Veličanstva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vojvotkinje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Hohenberg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uspjelo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je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unatoč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izuzetno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obuhvatno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primijenjenimmjerama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sigurnosti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jednom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tamošnjem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srpskom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štamparu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tijekom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vožnje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po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Apelovoj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obali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doći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do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malepucnjave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, a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potom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baciti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veću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bombu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prema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autu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u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kojem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smo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se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Nj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. c.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i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kr.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Veličanstvo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,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Njeno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Veličanstvo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i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janalazili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.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Eksplozije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nisu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uspjele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i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samo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su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u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stražnjem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autu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moj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bočni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ađutant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potpukovnik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von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Merizzi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te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grofBoos-Waldeck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i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vjerojatno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još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nekoliko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osoba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iz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publike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lagano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ranjeni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.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Kod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daljnje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vožnje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nakon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Vijećniceželjelo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je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Njegovo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c.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i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kr.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Veličanstvo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posjetiti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potpukovnika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Merizzija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u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garnizonskoj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bolnici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u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koju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je </a:t>
            </a:r>
            <a:r>
              <a:rPr lang="en-US" sz="12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bio </a:t>
            </a:r>
            <a:r>
              <a:rPr lang="en-US" sz="1200" dirty="0" err="1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doveden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.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Tijekom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vožnje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srpski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je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srednjoškolac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iz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neposredne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blizine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zapucao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prema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autu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i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pogodio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kako</a:t>
            </a:r>
            <a:r>
              <a:rPr lang="en-US" sz="12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Njegovo</a:t>
            </a:r>
            <a:r>
              <a:rPr lang="en-US" sz="12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c.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i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kr.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tako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i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Njeno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Veličanstvo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; ja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sam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naredio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da se auto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odveze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u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obližnji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Konak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,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gdje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je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bilaliječnička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pomoć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, no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Nj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. c.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i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kr.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Veličanstvo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kao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i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Njeno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Veličanstvo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preminuli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su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unutar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sljedećih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četvrt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sata</a:t>
            </a:r>
            <a:r>
              <a:rPr lang="en-US" sz="12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.</a:t>
            </a:r>
          </a:p>
          <a:p>
            <a:pPr marL="82296" indent="0" algn="just">
              <a:buNone/>
            </a:pPr>
            <a:r>
              <a:rPr lang="en-US" sz="12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“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Pismo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Oskara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Potioreka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,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vojnog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guvernera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Bosne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i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Hercegovine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austrougarskom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ministru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financija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Leonu</a:t>
            </a:r>
            <a:r>
              <a:rPr lang="en-US" sz="12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Bilinskom</a:t>
            </a:r>
            <a:r>
              <a:rPr lang="en-US" sz="12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od 28.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lipnja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1914. Ludwig Bittner – Alfred Francis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Přibram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– Heinrich Ritter von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Srbik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,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ur.Österreich-Ungarns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Aussenpolitik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von der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Bosnischen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Krise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1908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bis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zum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Kriegsausbruch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1914.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Sv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. 8. Wien,1974.: 208. (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Prijevod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s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njemačkog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: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Šimetin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sz="1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Šegvić</a:t>
            </a:r>
            <a:r>
              <a:rPr lang="en-US" sz="1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).</a:t>
            </a:r>
          </a:p>
          <a:p>
            <a:pPr algn="just"/>
            <a:endParaRPr lang="en-US" sz="1200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428240" y="3108960"/>
            <a:ext cx="65328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„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8864098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14144" y="375920"/>
            <a:ext cx="4923536" cy="5811520"/>
          </a:xfrm>
        </p:spPr>
        <p:txBody>
          <a:bodyPr>
            <a:normAutofit fontScale="40000" lnSpcReduction="20000"/>
          </a:bodyPr>
          <a:lstStyle/>
          <a:p>
            <a:pPr marL="82296" indent="0" algn="just">
              <a:buNone/>
            </a:pPr>
            <a:r>
              <a:rPr lang="en-US" b="1" dirty="0" err="1" smtClean="0">
                <a:latin typeface="Times New Roman" charset="0"/>
                <a:ea typeface="Times New Roman" charset="0"/>
                <a:cs typeface="Times New Roman" charset="0"/>
              </a:rPr>
              <a:t>Tekst</a:t>
            </a:r>
            <a:r>
              <a:rPr lang="en-US" b="1" dirty="0" smtClean="0">
                <a:latin typeface="Times New Roman" charset="0"/>
                <a:ea typeface="Times New Roman" charset="0"/>
                <a:cs typeface="Times New Roman" charset="0"/>
              </a:rPr>
              <a:t> 3. </a:t>
            </a:r>
          </a:p>
          <a:p>
            <a:pPr marL="82296" indent="0" algn="just">
              <a:buNone/>
            </a:pPr>
            <a:r>
              <a:rPr lang="en-US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Atentat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koji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je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izveden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na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mog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nećaka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je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izravna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posljedica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agitacije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ruskih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i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srpskih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panslavista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, s </a:t>
            </a:r>
            <a:r>
              <a:rPr lang="en-US" dirty="0" err="1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jedinim</a:t>
            </a:r>
            <a:r>
              <a:rPr lang="en-US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ciljem</a:t>
            </a:r>
            <a:r>
              <a:rPr lang="en-US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da se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oslabi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Trojni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savez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a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moje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Carstvo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uništi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.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Sudeći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prema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svim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dosadašnjim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saznanjima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, u </a:t>
            </a:r>
            <a:r>
              <a:rPr lang="en-US" dirty="0" err="1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Sarajevu</a:t>
            </a:r>
            <a:r>
              <a:rPr lang="en-US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nije</a:t>
            </a:r>
            <a:r>
              <a:rPr lang="en-US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pojedinac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doveo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do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umorstva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nego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se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radilo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o dobro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organiziranoj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zavjeri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čiji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konci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do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Beograda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sežu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pase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bez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dvojbe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unatoč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tome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što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će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vjerojatno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biti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nemoguće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dokazati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suučesništvo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srpske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vlade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može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zaključitida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je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srpska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vlada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usmjerena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na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ujedinjenje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južnih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Slavena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pod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srpskom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zastavom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i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da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takve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zločine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podupirete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da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će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takvo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stanje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održi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li se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dulje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biti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trajna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opasnost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za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moju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dinastiju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i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moje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zemlje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. (...)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Budućanastojanja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moje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vlade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moraju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se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usmjeriti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na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izoliranje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i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smanjenje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Srbije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(...). Pod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zaštitom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Trojnog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saveza</a:t>
            </a:r>
            <a:r>
              <a:rPr lang="en-US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mogao</a:t>
            </a:r>
            <a:r>
              <a:rPr lang="en-US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bi se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uspostaviti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novi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balkanski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savez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čiji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bi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cilj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bio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suzbijanje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panslavenske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poplave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i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našim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zemljama</a:t>
            </a:r>
            <a:r>
              <a:rPr lang="en-US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osigurati</a:t>
            </a:r>
            <a:r>
              <a:rPr lang="en-US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na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taj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način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mir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. No to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će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se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moći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dogoditi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tek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kada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Srbija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koja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trenutno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predstavlja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jezgru</a:t>
            </a:r>
            <a:r>
              <a:rPr lang="en-US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panslavenske</a:t>
            </a:r>
            <a:r>
              <a:rPr lang="en-US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politike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prestane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biti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faktor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moći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na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Balkanu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. I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Ti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si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se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vjerojatno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nakon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najnovijih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strašnih</a:t>
            </a:r>
            <a:r>
              <a:rPr lang="en-US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događaja</a:t>
            </a:r>
            <a:r>
              <a:rPr lang="en-US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u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Bosni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uvjerio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da se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Srbijom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nije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moguće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pomirenje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suprotnosti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koje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nas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od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njih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razdvajaju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i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da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jeodržanje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mirovne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politike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svih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europskih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vladara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dovedeno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u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opasnost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dok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god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taj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epicentar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zločinačke</a:t>
            </a:r>
            <a:r>
              <a:rPr lang="en-US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agitacije</a:t>
            </a:r>
            <a:r>
              <a:rPr lang="en-US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u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Beogradu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nekažnjeno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opstaje</a:t>
            </a:r>
            <a:r>
              <a:rPr lang="en-US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.</a:t>
            </a:r>
          </a:p>
          <a:p>
            <a:pPr marL="82296" indent="0" algn="just">
              <a:buNone/>
            </a:pPr>
            <a:r>
              <a:rPr lang="en-US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“</a:t>
            </a:r>
            <a:r>
              <a:rPr lang="en-US" dirty="0" err="1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Ulomak</a:t>
            </a:r>
            <a:r>
              <a:rPr lang="en-US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iz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pisma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Franje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Josipa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I.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njemačkom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caru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Vilimu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II.Lautemann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, Wolfgang –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Schlenke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, Manfred (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ur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.). Geschichte in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Quellen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Weltkriege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und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Revolutionen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1914-1945,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svezak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5.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München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, 1961.: 13. (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Prijevod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s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njemačkog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: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Šimetin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Šegvić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).</a:t>
            </a:r>
          </a:p>
          <a:p>
            <a:pPr algn="just"/>
            <a:endParaRPr lang="en-US" dirty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40000" lnSpcReduction="20000"/>
          </a:bodyPr>
          <a:lstStyle/>
          <a:p>
            <a:pPr marL="82296" indent="0" algn="just">
              <a:buNone/>
            </a:pPr>
            <a:r>
              <a:rPr lang="en-US" b="1" dirty="0" err="1" smtClean="0">
                <a:latin typeface="Times New Roman" charset="0"/>
                <a:ea typeface="Times New Roman" charset="0"/>
                <a:cs typeface="Times New Roman" charset="0"/>
              </a:rPr>
              <a:t>Tekst</a:t>
            </a:r>
            <a:r>
              <a:rPr lang="en-US" b="1" dirty="0" smtClean="0">
                <a:latin typeface="Times New Roman" charset="0"/>
                <a:ea typeface="Times New Roman" charset="0"/>
                <a:cs typeface="Times New Roman" charset="0"/>
              </a:rPr>
              <a:t> 4.</a:t>
            </a:r>
          </a:p>
          <a:p>
            <a:pPr marL="82296" indent="0" algn="just">
              <a:buNone/>
            </a:pPr>
            <a:r>
              <a:rPr lang="en-US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„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Dragi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oče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,</a:t>
            </a:r>
          </a:p>
          <a:p>
            <a:pPr marL="82296" indent="0" algn="just">
              <a:buNone/>
            </a:pP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Danas je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dan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za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čestitke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jer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danas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je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dan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Pobjede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, ne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samo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za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američki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narod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nego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za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većinu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svijeta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i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punoprije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negoli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ovo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pismo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dođe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do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tebe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radosna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vijest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koju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smo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jutros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saznali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, da je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Njemačka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potpisala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primirje,biti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će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obznanjena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.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Reći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da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su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to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dobrodošle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vijesti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bilo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bi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čisto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umanjivanje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,  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jer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ovdje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je ta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vijest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dočekana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sizljevom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oduševljenja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. Na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neki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smo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to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način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iz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dana u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dan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očekivali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jer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čuli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smo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kako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stvari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stoje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i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znali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smo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daje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samo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pitanje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vremena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. A da je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Njemačka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okolišala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za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američku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bi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vojsku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značilo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put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prema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Berlinu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, </a:t>
            </a:r>
            <a:r>
              <a:rPr lang="en-US" dirty="0" err="1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ondje</a:t>
            </a:r>
            <a:r>
              <a:rPr lang="en-US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bismo</a:t>
            </a:r>
            <a:r>
              <a:rPr lang="en-US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sigurno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otišli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batinajući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Njemačku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s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lijeve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i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desne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, pa bi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na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kraju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bila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sasvim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ogoljena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.</a:t>
            </a:r>
          </a:p>
          <a:p>
            <a:pPr marL="82296" indent="0" algn="just">
              <a:buNone/>
            </a:pP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Kad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je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Njemačka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počela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ovaj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grozan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rat,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očito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su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na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umu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imali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samo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ideju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da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su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jedina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nacija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na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svijetu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i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da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ćesa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svojim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metodama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maltretiranja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sve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pokoriti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, no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ubrzo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su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počeli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shvaćati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da je to,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otkako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su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se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gospodarizainteresirali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sve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bio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samo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san.</a:t>
            </a:r>
          </a:p>
          <a:p>
            <a:pPr marL="82296" indent="0" algn="just">
              <a:buNone/>
            </a:pP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(...)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Večeras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smo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najponosniji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ljudi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i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zahvaljujemo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se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Bogu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da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nas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je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sačuvao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i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svi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smo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ponosni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da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nam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jedozvoljeno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sudjelovati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u tom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divnom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sukobu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te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se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nadamo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i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vjerujemo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da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dan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u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kojem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će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se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svi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koji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su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ostalipošteđeni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sigurno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vratiti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svojim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kućama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nije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tako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daleko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.</a:t>
            </a:r>
          </a:p>
          <a:p>
            <a:pPr marL="82296" indent="0" algn="just">
              <a:buNone/>
            </a:pP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(...)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Svima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nam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je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drago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što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smo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saznali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da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kod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kuće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nema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gripe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i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da se grad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vraća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u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svoje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stare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oblike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.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Šaljemti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papir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koji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će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ti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malo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pojasniti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što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se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ovdje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kod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nas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misli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o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Kaiseru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[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njemačkom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caru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, op. prev.].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Nije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lineobično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da je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kraj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došao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u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jedanaestom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satu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jedanaestog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dana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jedanaestog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mjeseca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?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Dobrog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sam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zdravlja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inadam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se da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ste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tako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i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svi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vi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kod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kuće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.</a:t>
            </a:r>
          </a:p>
          <a:p>
            <a:pPr marL="82296" indent="0" algn="just">
              <a:buNone/>
            </a:pP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Srdačno</a:t>
            </a:r>
            <a:r>
              <a:rPr lang="en-US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, Joe</a:t>
            </a:r>
            <a:endParaRPr lang="en-US" dirty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marL="82296" indent="0" algn="just">
              <a:buNone/>
            </a:pP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“Pismo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američkog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vodnika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Josepha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Duffyja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svojem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ocu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na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dan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prestanka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rata Stuart, Richards, J. </a:t>
            </a:r>
            <a:r>
              <a:rPr lang="en-US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Pennsylvanian Voices </a:t>
            </a:r>
            <a:r>
              <a:rPr lang="en-US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of the Great War: Letters, Stories and Oral Histories of World War I. Jefferson-London. 2002.: 176.</a:t>
            </a:r>
          </a:p>
          <a:p>
            <a:pPr algn="just"/>
            <a:endParaRPr lang="en-US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81689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14731" y="253218"/>
            <a:ext cx="8716015" cy="5629958"/>
          </a:xfrm>
        </p:spPr>
        <p:txBody>
          <a:bodyPr>
            <a:normAutofit/>
          </a:bodyPr>
          <a:lstStyle/>
          <a:p>
            <a:pPr marL="82296" indent="0" algn="just">
              <a:buNone/>
            </a:pPr>
            <a:r>
              <a:rPr lang="hr-HR" sz="2400" b="1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Obrnuta  učionica (</a:t>
            </a:r>
            <a:r>
              <a:rPr lang="hr-HR" sz="2400" b="1" i="1" dirty="0" err="1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eng</a:t>
            </a:r>
            <a:r>
              <a:rPr lang="hr-HR" sz="2400" b="1" i="1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.</a:t>
            </a:r>
            <a:r>
              <a:rPr lang="hr-HR" sz="2400" b="1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hr-HR" sz="2400" b="1" i="1" dirty="0" err="1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Flipped</a:t>
            </a:r>
            <a:r>
              <a:rPr lang="hr-HR" sz="2400" b="1" i="1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hr-HR" sz="2400" b="1" i="1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C</a:t>
            </a:r>
            <a:r>
              <a:rPr lang="hr-HR" sz="2400" b="1" i="1" dirty="0" err="1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lassroom</a:t>
            </a:r>
            <a:r>
              <a:rPr lang="hr-HR" sz="2400" b="1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)</a:t>
            </a:r>
            <a:r>
              <a:rPr lang="hr-HR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</a:p>
          <a:p>
            <a:pPr marL="82296" indent="0" algn="just">
              <a:buNone/>
            </a:pPr>
            <a:endParaRPr lang="hr-HR" sz="2400" dirty="0" smtClean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algn="just"/>
            <a:r>
              <a:rPr lang="hr-HR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Model nastave kojim se prva izloženost nastavnog materijala stječe samostalno u svojim domovima u obliku “</a:t>
            </a:r>
            <a:r>
              <a:rPr lang="hr-HR" sz="2400" dirty="0" err="1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domaće</a:t>
            </a:r>
            <a:r>
              <a:rPr lang="hr-HR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</a:t>
            </a:r>
            <a:r>
              <a:rPr lang="hr-HR" sz="2400" dirty="0" err="1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zadaće</a:t>
            </a:r>
            <a:r>
              <a:rPr lang="hr-HR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”, a na nastavi učenici sintetiziraju, analiziraju te rješavaju probleme i nejasnoće oko gradiva. </a:t>
            </a:r>
          </a:p>
          <a:p>
            <a:pPr algn="just"/>
            <a:r>
              <a:rPr lang="hr-HR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Na satima raspravljaju, postavljaju pitanja nastavniku o onome što su radili kod kuće</a:t>
            </a:r>
            <a:r>
              <a:rPr lang="en-GB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. </a:t>
            </a:r>
          </a:p>
          <a:p>
            <a:pPr algn="just"/>
            <a:endParaRPr lang="en-GB" sz="2400" dirty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5952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14144" y="449943"/>
            <a:ext cx="9997440" cy="5798457"/>
          </a:xfrm>
        </p:spPr>
        <p:txBody>
          <a:bodyPr/>
          <a:lstStyle/>
          <a:p>
            <a:pPr marL="82296" indent="0" algn="just">
              <a:buNone/>
            </a:pPr>
            <a:r>
              <a:rPr lang="hr-HR" sz="2400" b="1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Intervju ili </a:t>
            </a:r>
            <a:r>
              <a:rPr lang="hr-HR" sz="2400" b="1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anketa</a:t>
            </a:r>
          </a:p>
          <a:p>
            <a:pPr marL="82296" indent="0" algn="just">
              <a:buNone/>
            </a:pPr>
            <a:endParaRPr lang="hr-HR" sz="2400" b="1" dirty="0" smtClean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algn="just"/>
            <a:r>
              <a:rPr lang="en-US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B</a:t>
            </a:r>
            <a:r>
              <a:rPr lang="hr-HR" sz="2400" dirty="0" err="1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rza</a:t>
            </a:r>
            <a:r>
              <a:rPr lang="hr-HR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razmjena mišljenja i/ili informacija.</a:t>
            </a:r>
          </a:p>
          <a:p>
            <a:pPr algn="just"/>
            <a:r>
              <a:rPr lang="en-US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V</a:t>
            </a:r>
            <a:r>
              <a:rPr lang="hr-HR" sz="2400" dirty="0" err="1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ježba</a:t>
            </a:r>
            <a:r>
              <a:rPr lang="hr-HR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komunikacijskih vještina i vještina slušanja.</a:t>
            </a:r>
          </a:p>
          <a:p>
            <a:pPr algn="just"/>
            <a:endParaRPr lang="hr-HR" sz="2400" dirty="0" smtClean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algn="just"/>
            <a:r>
              <a:rPr lang="hr-HR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Svrha</a:t>
            </a:r>
          </a:p>
          <a:p>
            <a:pPr lvl="1" algn="just"/>
            <a:r>
              <a:rPr lang="en-US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P</a:t>
            </a:r>
            <a:r>
              <a:rPr lang="hr-HR" sz="2400" dirty="0" err="1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onavljanje</a:t>
            </a:r>
            <a:r>
              <a:rPr lang="hr-HR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gradiva</a:t>
            </a:r>
          </a:p>
          <a:p>
            <a:pPr lvl="1" algn="just"/>
            <a:r>
              <a:rPr lang="en-US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</a:t>
            </a:r>
            <a:r>
              <a:rPr lang="hr-HR" sz="2400" dirty="0" err="1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ažimanje</a:t>
            </a:r>
            <a:r>
              <a:rPr lang="hr-HR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gradiva</a:t>
            </a:r>
          </a:p>
          <a:p>
            <a:pPr lvl="1" algn="just"/>
            <a:r>
              <a:rPr lang="en-US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I</a:t>
            </a:r>
            <a:r>
              <a:rPr lang="hr-HR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zdvajanje problema</a:t>
            </a:r>
          </a:p>
          <a:p>
            <a:pPr lvl="1" algn="just"/>
            <a:r>
              <a:rPr lang="en-US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I</a:t>
            </a:r>
            <a:r>
              <a:rPr lang="hr-HR" sz="2400" dirty="0" err="1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znošenje</a:t>
            </a:r>
            <a:r>
              <a:rPr lang="hr-HR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 mišljenja…</a:t>
            </a:r>
            <a:endParaRPr lang="hr-HR" sz="2400" dirty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9467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14144" y="333829"/>
            <a:ext cx="9997440" cy="6524171"/>
          </a:xfrm>
        </p:spPr>
        <p:txBody>
          <a:bodyPr>
            <a:normAutofit/>
          </a:bodyPr>
          <a:lstStyle/>
          <a:p>
            <a:pPr marL="82296" indent="0" algn="just">
              <a:buNone/>
            </a:pPr>
            <a:r>
              <a:rPr lang="hr-HR" sz="2200" b="1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…ILI</a:t>
            </a:r>
          </a:p>
          <a:p>
            <a:pPr algn="just"/>
            <a:r>
              <a:rPr lang="hr-HR" sz="22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Prikupljanje informacija o određenoj temi</a:t>
            </a:r>
          </a:p>
          <a:p>
            <a:pPr marL="82296" indent="0" algn="just">
              <a:buNone/>
            </a:pPr>
            <a:r>
              <a:rPr lang="hr-HR" sz="22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/>
            </a:r>
            <a:br>
              <a:rPr lang="hr-HR" sz="22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</a:br>
            <a:r>
              <a:rPr lang="hr-HR" sz="22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Informacije se mogu prikupiti od:</a:t>
            </a:r>
          </a:p>
          <a:p>
            <a:pPr marL="356616" lvl="1" indent="0" algn="just">
              <a:buNone/>
            </a:pPr>
            <a:r>
              <a:rPr lang="hr-HR" sz="22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/>
            </a:r>
            <a:br>
              <a:rPr lang="hr-HR" sz="22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</a:br>
            <a:r>
              <a:rPr lang="hr-HR" sz="22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– stručnjaka ili </a:t>
            </a:r>
            <a:endParaRPr lang="en-US" sz="2200" dirty="0" smtClean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marL="356616" lvl="1" indent="0" algn="just">
              <a:buNone/>
            </a:pPr>
            <a:r>
              <a:rPr lang="hr-HR" sz="22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– </a:t>
            </a:r>
            <a:r>
              <a:rPr lang="hr-HR" sz="2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ljudi koji ne posjeduju određeno znanje o toj tematici</a:t>
            </a:r>
            <a:r>
              <a:rPr lang="hr-HR" sz="22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.</a:t>
            </a:r>
          </a:p>
          <a:p>
            <a:pPr marL="356616" lvl="1" indent="0" algn="just">
              <a:buNone/>
            </a:pPr>
            <a:endParaRPr lang="en-US" sz="2200" dirty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algn="just"/>
            <a:r>
              <a:rPr lang="hr-HR" sz="2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Rezultati se mogu predstaviti na različite načine:</a:t>
            </a:r>
            <a:endParaRPr lang="en-US" sz="2200" dirty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marL="356616" lvl="1" indent="0" algn="just">
              <a:buNone/>
            </a:pPr>
            <a:r>
              <a:rPr lang="hr-HR" sz="2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–  predstavljanje ostalim kolegama u pismenoj ili usmenoj formi; </a:t>
            </a:r>
            <a:endParaRPr lang="en-US" sz="2200" dirty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marL="356616" lvl="1" indent="0" algn="just">
              <a:buNone/>
            </a:pPr>
            <a:r>
              <a:rPr lang="hr-HR" sz="2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–  pisanje novinskog članka; </a:t>
            </a:r>
            <a:endParaRPr lang="en-US" sz="2200" dirty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marL="356616" lvl="1" indent="0" algn="just">
              <a:buNone/>
            </a:pPr>
            <a:r>
              <a:rPr lang="hr-HR" sz="2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–  izrada </a:t>
            </a:r>
            <a:r>
              <a:rPr lang="hr-HR" sz="2200" dirty="0" err="1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postera</a:t>
            </a:r>
            <a:r>
              <a:rPr lang="hr-HR" sz="2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; </a:t>
            </a:r>
            <a:endParaRPr lang="en-US" sz="2200" dirty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marL="356616" lvl="1" indent="0" algn="just">
              <a:buNone/>
            </a:pPr>
            <a:r>
              <a:rPr lang="hr-HR" sz="2200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–  nešto drugo. </a:t>
            </a:r>
            <a:endParaRPr lang="en-US" sz="2200" dirty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marL="356616" lvl="1" indent="0" algn="just">
              <a:buNone/>
            </a:pPr>
            <a:r>
              <a:rPr lang="hr-HR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 </a:t>
            </a:r>
            <a:endParaRPr lang="en-US" dirty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marL="356616" lvl="1" indent="0" algn="just">
              <a:buNone/>
            </a:pPr>
            <a:r>
              <a:rPr lang="hr-HR" dirty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 </a:t>
            </a:r>
            <a:endParaRPr lang="en-US" dirty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algn="just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4689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16257" y="404664"/>
            <a:ext cx="9559993" cy="576753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hr-HR" sz="2400" b="1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Novinski članak</a:t>
            </a:r>
          </a:p>
          <a:p>
            <a:pPr marL="0" indent="0" algn="just">
              <a:buNone/>
            </a:pPr>
            <a:endParaRPr lang="hr-HR" sz="2400" dirty="0" smtClean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algn="just"/>
            <a:r>
              <a:rPr lang="hr-HR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Novinski članak sastoji se od sljedećih dijelova: </a:t>
            </a:r>
          </a:p>
          <a:p>
            <a:pPr marL="426645" lvl="1" indent="0" algn="just">
              <a:buNone/>
            </a:pPr>
            <a:r>
              <a:rPr lang="hr-HR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–  naslov: treba biti kratak i jasan; </a:t>
            </a:r>
          </a:p>
          <a:p>
            <a:pPr marL="426645" lvl="1" indent="0" algn="just">
              <a:buNone/>
            </a:pPr>
            <a:r>
              <a:rPr lang="hr-HR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–  uvodna rečenica koja kratko i precizno opisuje šta se nalazi u tekstu; </a:t>
            </a:r>
          </a:p>
          <a:p>
            <a:pPr marL="426645" lvl="1" indent="0" algn="just">
              <a:buNone/>
            </a:pPr>
            <a:r>
              <a:rPr lang="hr-HR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–  autori: tko je napisao članak? </a:t>
            </a:r>
          </a:p>
          <a:p>
            <a:pPr marL="426645" lvl="1" indent="0" algn="just">
              <a:buNone/>
            </a:pPr>
            <a:r>
              <a:rPr lang="hr-HR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–  glavni tekst: sam članak; </a:t>
            </a:r>
          </a:p>
          <a:p>
            <a:pPr marL="426645" lvl="1" indent="0" algn="just">
              <a:buNone/>
            </a:pPr>
            <a:r>
              <a:rPr lang="hr-HR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–  podnaslovi: pomažu čitaocima da vide „poglavlja”; </a:t>
            </a:r>
          </a:p>
          <a:p>
            <a:pPr marL="426645" lvl="1" indent="0" algn="just">
              <a:buNone/>
            </a:pPr>
            <a:r>
              <a:rPr lang="hr-HR" sz="2400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–  slika: ilustrativna slika vezana za temu teksta s kratkim objašnjenjem ispod nje. </a:t>
            </a:r>
          </a:p>
          <a:p>
            <a:pPr marL="0" indent="0" algn="just">
              <a:buNone/>
            </a:pPr>
            <a:endParaRPr lang="hr-HR" sz="2400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3555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              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b="1" dirty="0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ZAHVALJUJEM NA PAŽNJI I </a:t>
            </a:r>
            <a:r>
              <a:rPr lang="en-US" sz="4400" b="1" smtClean="0">
                <a:solidFill>
                  <a:schemeClr val="tx1"/>
                </a:solidFill>
                <a:latin typeface="Times New Roman" charset="0"/>
                <a:ea typeface="Times New Roman" charset="0"/>
                <a:cs typeface="Times New Roman" charset="0"/>
              </a:rPr>
              <a:t>SUDJELOVANJU !</a:t>
            </a:r>
            <a:endParaRPr lang="en-US" sz="4400" b="1" dirty="0">
              <a:solidFill>
                <a:schemeClr val="tx1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73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redložak dizajna s prešanim lišćem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13565451_TF03460542" id="{ACCB9517-0F4B-4BAA-B7EE-D40193552C42}" vid="{3989B378-2470-4B83-B2C8-27376205C304}"/>
    </a:ext>
  </a:extLst>
</a:theme>
</file>

<file path=ppt/theme/theme2.xml><?xml version="1.0" encoding="utf-8"?>
<a:theme xmlns:a="http://schemas.openxmlformats.org/drawingml/2006/main" name="Tema sustava Office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sustava Office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VSO_x0020_item_x0020_id xmlns="40262f94-9f35-4ac3-9a90-690165a166b7" xsi:nil="true"/>
    <Assetid_x0020_ xmlns="40262f94-9f35-4ac3-9a90-690165a166b7" xsi:nil="true"/>
    <Item_x0020_Details xmlns="40262f94-9f35-4ac3-9a90-690165a166b7" xsi:nil="true"/>
    <Template_x0020_details xmlns="40262f94-9f35-4ac3-9a90-690165a166b7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3F7D94069FF64A86F7DFF56D60E3BE" ma:contentTypeVersion="6" ma:contentTypeDescription="Create a new document." ma:contentTypeScope="" ma:versionID="c32302c77d4085ecf495bdddb7f5e889">
  <xsd:schema xmlns:xsd="http://www.w3.org/2001/XMLSchema" xmlns:xs="http://www.w3.org/2001/XMLSchema" xmlns:p="http://schemas.microsoft.com/office/2006/metadata/properties" xmlns:ns2="a4f35948-e619-41b3-aa29-22878b09cfd2" xmlns:ns3="40262f94-9f35-4ac3-9a90-690165a166b7" targetNamespace="http://schemas.microsoft.com/office/2006/metadata/properties" ma:root="true" ma:fieldsID="4ab5ae46be95f9d0be6107e8200be7a2" ns2:_="" ns3:_="">
    <xsd:import namespace="a4f35948-e619-41b3-aa29-22878b09cfd2"/>
    <xsd:import namespace="40262f94-9f35-4ac3-9a90-690165a166b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VSO_x0020_item_x0020_id" minOccurs="0"/>
                <xsd:element ref="ns3:Item_x0020_Details" minOccurs="0"/>
                <xsd:element ref="ns3:Template_x0020_details" minOccurs="0"/>
                <xsd:element ref="ns3:Assetid_x0020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f35948-e619-41b3-aa29-22878b09cfd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62f94-9f35-4ac3-9a90-690165a166b7" elementFormDefault="qualified">
    <xsd:import namespace="http://schemas.microsoft.com/office/2006/documentManagement/types"/>
    <xsd:import namespace="http://schemas.microsoft.com/office/infopath/2007/PartnerControls"/>
    <xsd:element name="VSO_x0020_item_x0020_id" ma:index="10" nillable="true" ma:displayName="VSO item id" ma:description="Please add the bug number to refer to VSO items." ma:internalName="VSO_x0020_item_x0020_id">
      <xsd:simpleType>
        <xsd:restriction base="dms:Text">
          <xsd:maxLength value="255"/>
        </xsd:restriction>
      </xsd:simpleType>
    </xsd:element>
    <xsd:element name="Item_x0020_Details" ma:index="11" nillable="true" ma:displayName="Item Details" ma:internalName="Item_x0020_Details">
      <xsd:simpleType>
        <xsd:restriction base="dms:Note">
          <xsd:maxLength value="255"/>
        </xsd:restriction>
      </xsd:simpleType>
    </xsd:element>
    <xsd:element name="Template_x0020_details" ma:index="12" nillable="true" ma:displayName="Template details" ma:internalName="Template_x0020_details">
      <xsd:simpleType>
        <xsd:restriction base="dms:Text"/>
      </xsd:simpleType>
    </xsd:element>
    <xsd:element name="Assetid_x0020_" ma:index="13" nillable="true" ma:displayName="Assetid " ma:internalName="Assetid_x0020_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DEB5BEE-6806-4BF1-A9A7-4B4A72C0C6E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EFED04C-AD43-4E06-AD63-36D8B5E83787}">
  <ds:schemaRefs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40262f94-9f35-4ac3-9a90-690165a166b7"/>
    <ds:schemaRef ds:uri="a4f35948-e619-41b3-aa29-22878b09cfd2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B0710C29-A897-44AD-9F83-BE5F874C2AE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f35948-e619-41b3-aa29-22878b09cfd2"/>
    <ds:schemaRef ds:uri="40262f94-9f35-4ac3-9a90-690165a166b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Slajdovi s motivom prešanog lišća</Template>
  <TotalTime>16945</TotalTime>
  <Words>3735</Words>
  <Application>Microsoft Macintosh PowerPoint</Application>
  <PresentationFormat>Widescreen</PresentationFormat>
  <Paragraphs>415</Paragraphs>
  <Slides>54</Slides>
  <Notes>4</Notes>
  <HiddenSlides>3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61" baseType="lpstr">
      <vt:lpstr>Century Gothic</vt:lpstr>
      <vt:lpstr>LucidaGrande</vt:lpstr>
      <vt:lpstr>Times New Roman</vt:lpstr>
      <vt:lpstr>Verdana</vt:lpstr>
      <vt:lpstr>Wingdings 2</vt:lpstr>
      <vt:lpstr>Arial</vt:lpstr>
      <vt:lpstr>Predložak dizajna s prešanim lišćem</vt:lpstr>
      <vt:lpstr>STRATEGIJE ZA AKTIVNO POUČAVANJE I UČENJE O DOMOVINSKOM RATU</vt:lpstr>
      <vt:lpstr>PowerPoint Presentation</vt:lpstr>
      <vt:lpstr>PowerPoint Presentation</vt:lpstr>
      <vt:lpstr>TEME</vt:lpstr>
      <vt:lpstr>Promjena paradigme procesa poučavanja i učenja</vt:lpstr>
      <vt:lpstr>ŠTO JE ZA VAS…</vt:lpstr>
      <vt:lpstr>PowerPoint Presentation</vt:lpstr>
      <vt:lpstr>PowerPoint Presentation</vt:lpstr>
      <vt:lpstr>Razvrstajte u tablicu TRADICIONALNI PRISTUP USMJEREN NA UČITELJA I SADRŽAJ vs. SUVREMENI PRISTUP USMJEREN NA UČENIKA </vt:lpstr>
      <vt:lpstr>PowerPoint Presentation</vt:lpstr>
      <vt:lpstr>  Aktivno i suradničko učenje</vt:lpstr>
      <vt:lpstr>PowerPoint Presentation</vt:lpstr>
      <vt:lpstr>PowerPoint Presentation</vt:lpstr>
      <vt:lpstr>Osnovna načela aktivnog učenja</vt:lpstr>
      <vt:lpstr>Osnove suradničkog učenja</vt:lpstr>
      <vt:lpstr>Koji od kvadrata predstavlja suradničko učenje i zašto?</vt:lpstr>
      <vt:lpstr>PowerPoint Presentation</vt:lpstr>
      <vt:lpstr>PowerPoint Presentation</vt:lpstr>
      <vt:lpstr>PowerPoint Presentation</vt:lpstr>
      <vt:lpstr>Metode aktivnog i suradničkog učenja</vt:lpstr>
      <vt:lpstr>PowerPoint Presentation</vt:lpstr>
      <vt:lpstr>KRITERIJI ODABIRA METODA RADA</vt:lpstr>
      <vt:lpstr>UVODNE METODE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https://www.youtube.com/watch?v=JDdLSPqlgNI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15.0027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Promjena paradigme procesa poučavanja i učenja</dc:title>
  <dc:creator>Rona Bušljeta</dc:creator>
  <cp:lastModifiedBy>Rona Bušljeta</cp:lastModifiedBy>
  <cp:revision>254</cp:revision>
  <dcterms:created xsi:type="dcterms:W3CDTF">2019-10-15T18:11:29Z</dcterms:created>
  <dcterms:modified xsi:type="dcterms:W3CDTF">2023-05-29T20:22:37Z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Order">
    <vt:r8>74065700</vt:r8>
  </property>
  <property fmtid="{D5CDD505-2E9C-101B-9397-08002B2CF9AE}" pid="4" name="HiddenCategoryTags">
    <vt:lpwstr/>
  </property>
  <property fmtid="{D5CDD505-2E9C-101B-9397-08002B2CF9AE}" pid="5" name="InternalTags">
    <vt:lpwstr/>
  </property>
  <property fmtid="{D5CDD505-2E9C-101B-9397-08002B2CF9AE}" pid="6" name="FeatureTags">
    <vt:lpwstr/>
  </property>
  <property fmtid="{D5CDD505-2E9C-101B-9397-08002B2CF9AE}" pid="7" name="LocalizationTags">
    <vt:lpwstr/>
  </property>
  <property fmtid="{D5CDD505-2E9C-101B-9397-08002B2CF9AE}" pid="8" name="CategoryTags">
    <vt:lpwstr/>
  </property>
  <property fmtid="{D5CDD505-2E9C-101B-9397-08002B2CF9AE}" pid="9" name="Applications">
    <vt:lpwstr/>
  </property>
  <property fmtid="{D5CDD505-2E9C-101B-9397-08002B2CF9AE}" pid="10" name="CampaignTags">
    <vt:lpwstr/>
  </property>
  <property fmtid="{D5CDD505-2E9C-101B-9397-08002B2CF9AE}" pid="11" name="ScenarioTags">
    <vt:lpwstr/>
  </property>
</Properties>
</file>